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433" r:id="rId3"/>
    <p:sldId id="428" r:id="rId4"/>
    <p:sldId id="419" r:id="rId5"/>
    <p:sldId id="400" r:id="rId6"/>
    <p:sldId id="420" r:id="rId7"/>
    <p:sldId id="423" r:id="rId8"/>
    <p:sldId id="422" r:id="rId9"/>
    <p:sldId id="421" r:id="rId10"/>
    <p:sldId id="416" r:id="rId11"/>
    <p:sldId id="424" r:id="rId12"/>
    <p:sldId id="425" r:id="rId13"/>
    <p:sldId id="434" r:id="rId14"/>
    <p:sldId id="435" r:id="rId15"/>
    <p:sldId id="431" r:id="rId16"/>
    <p:sldId id="436" r:id="rId17"/>
    <p:sldId id="426" r:id="rId18"/>
    <p:sldId id="437" r:id="rId19"/>
    <p:sldId id="438" r:id="rId20"/>
    <p:sldId id="405" r:id="rId21"/>
    <p:sldId id="440" r:id="rId22"/>
    <p:sldId id="441" r:id="rId23"/>
    <p:sldId id="442" r:id="rId24"/>
    <p:sldId id="444" r:id="rId25"/>
    <p:sldId id="407" r:id="rId26"/>
    <p:sldId id="432" r:id="rId27"/>
    <p:sldId id="3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EF9"/>
    <a:srgbClr val="F79646"/>
    <a:srgbClr val="F1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86463" autoAdjust="0"/>
  </p:normalViewPr>
  <p:slideViewPr>
    <p:cSldViewPr>
      <p:cViewPr varScale="1">
        <p:scale>
          <a:sx n="59" d="100"/>
          <a:sy n="59" d="100"/>
        </p:scale>
        <p:origin x="940" y="64"/>
      </p:cViewPr>
      <p:guideLst>
        <p:guide orient="horz" pos="2160"/>
        <p:guide pos="3840"/>
      </p:guideLst>
    </p:cSldViewPr>
  </p:slideViewPr>
  <p:outlineViewPr>
    <p:cViewPr>
      <p:scale>
        <a:sx n="33" d="100"/>
        <a:sy n="33" d="100"/>
      </p:scale>
      <p:origin x="0" y="-4239"/>
    </p:cViewPr>
  </p:outlineViewPr>
  <p:notesTextViewPr>
    <p:cViewPr>
      <p:scale>
        <a:sx n="100" d="100"/>
        <a:sy n="100" d="100"/>
      </p:scale>
      <p:origin x="0" y="0"/>
    </p:cViewPr>
  </p:notesTextViewPr>
  <p:sorterViewPr>
    <p:cViewPr>
      <p:scale>
        <a:sx n="100" d="100"/>
        <a:sy n="100" d="100"/>
      </p:scale>
      <p:origin x="0" y="-96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BC3C30-7F3D-4B20-9974-47C57B22CA6E}" type="datetimeFigureOut">
              <a:rPr lang="en-IE" smtClean="0"/>
              <a:t>13/02/2024</a:t>
            </a:fld>
            <a:endParaRPr lang="en-I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09BE90-ABBD-4931-8E0C-089E0ACACA6B}" type="slidenum">
              <a:rPr lang="en-IE" smtClean="0"/>
              <a:t>‹#›</a:t>
            </a:fld>
            <a:endParaRPr lang="en-IE"/>
          </a:p>
        </p:txBody>
      </p:sp>
    </p:spTree>
    <p:extLst>
      <p:ext uri="{BB962C8B-B14F-4D97-AF65-F5344CB8AC3E}">
        <p14:creationId xmlns:p14="http://schemas.microsoft.com/office/powerpoint/2010/main" val="389818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09BE90-ABBD-4931-8E0C-089E0ACACA6B}" type="slidenum">
              <a:rPr lang="en-IE" smtClean="0"/>
              <a:t>6</a:t>
            </a:fld>
            <a:endParaRPr lang="en-IE"/>
          </a:p>
        </p:txBody>
      </p:sp>
    </p:spTree>
    <p:extLst>
      <p:ext uri="{BB962C8B-B14F-4D97-AF65-F5344CB8AC3E}">
        <p14:creationId xmlns:p14="http://schemas.microsoft.com/office/powerpoint/2010/main" val="2036000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I" dirty="0"/>
          </a:p>
        </p:txBody>
      </p:sp>
      <p:sp>
        <p:nvSpPr>
          <p:cNvPr id="4" name="Slide Number Placeholder 3"/>
          <p:cNvSpPr>
            <a:spLocks noGrp="1"/>
          </p:cNvSpPr>
          <p:nvPr>
            <p:ph type="sldNum" sz="quarter" idx="5"/>
          </p:nvPr>
        </p:nvSpPr>
        <p:spPr/>
        <p:txBody>
          <a:bodyPr/>
          <a:lstStyle/>
          <a:p>
            <a:fld id="{F609BE90-ABBD-4931-8E0C-089E0ACACA6B}" type="slidenum">
              <a:rPr lang="en-IE" smtClean="0"/>
              <a:t>15</a:t>
            </a:fld>
            <a:endParaRPr lang="en-IE"/>
          </a:p>
        </p:txBody>
      </p:sp>
    </p:spTree>
    <p:extLst>
      <p:ext uri="{BB962C8B-B14F-4D97-AF65-F5344CB8AC3E}">
        <p14:creationId xmlns:p14="http://schemas.microsoft.com/office/powerpoint/2010/main" val="77552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I" dirty="0"/>
          </a:p>
        </p:txBody>
      </p:sp>
      <p:sp>
        <p:nvSpPr>
          <p:cNvPr id="4" name="Slide Number Placeholder 3"/>
          <p:cNvSpPr>
            <a:spLocks noGrp="1"/>
          </p:cNvSpPr>
          <p:nvPr>
            <p:ph type="sldNum" sz="quarter" idx="5"/>
          </p:nvPr>
        </p:nvSpPr>
        <p:spPr/>
        <p:txBody>
          <a:bodyPr/>
          <a:lstStyle/>
          <a:p>
            <a:fld id="{F609BE90-ABBD-4931-8E0C-089E0ACACA6B}" type="slidenum">
              <a:rPr lang="en-IE" smtClean="0"/>
              <a:t>16</a:t>
            </a:fld>
            <a:endParaRPr lang="en-IE"/>
          </a:p>
        </p:txBody>
      </p:sp>
    </p:spTree>
    <p:extLst>
      <p:ext uri="{BB962C8B-B14F-4D97-AF65-F5344CB8AC3E}">
        <p14:creationId xmlns:p14="http://schemas.microsoft.com/office/powerpoint/2010/main" val="358801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609BE90-ABBD-4931-8E0C-089E0ACACA6B}" type="slidenum">
              <a:rPr lang="en-IE" smtClean="0"/>
              <a:t>20</a:t>
            </a:fld>
            <a:endParaRPr lang="en-IE"/>
          </a:p>
        </p:txBody>
      </p:sp>
    </p:spTree>
    <p:extLst>
      <p:ext uri="{BB962C8B-B14F-4D97-AF65-F5344CB8AC3E}">
        <p14:creationId xmlns:p14="http://schemas.microsoft.com/office/powerpoint/2010/main" val="2438659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609BE90-ABBD-4931-8E0C-089E0ACACA6B}" type="slidenum">
              <a:rPr lang="en-IE" smtClean="0"/>
              <a:t>21</a:t>
            </a:fld>
            <a:endParaRPr lang="en-IE"/>
          </a:p>
        </p:txBody>
      </p:sp>
    </p:spTree>
    <p:extLst>
      <p:ext uri="{BB962C8B-B14F-4D97-AF65-F5344CB8AC3E}">
        <p14:creationId xmlns:p14="http://schemas.microsoft.com/office/powerpoint/2010/main" val="34984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609BE90-ABBD-4931-8E0C-089E0ACACA6B}" type="slidenum">
              <a:rPr lang="en-IE" smtClean="0"/>
              <a:t>22</a:t>
            </a:fld>
            <a:endParaRPr lang="en-IE"/>
          </a:p>
        </p:txBody>
      </p:sp>
    </p:spTree>
    <p:extLst>
      <p:ext uri="{BB962C8B-B14F-4D97-AF65-F5344CB8AC3E}">
        <p14:creationId xmlns:p14="http://schemas.microsoft.com/office/powerpoint/2010/main" val="387699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609BE90-ABBD-4931-8E0C-089E0ACACA6B}" type="slidenum">
              <a:rPr lang="en-IE" smtClean="0"/>
              <a:t>23</a:t>
            </a:fld>
            <a:endParaRPr lang="en-IE"/>
          </a:p>
        </p:txBody>
      </p:sp>
    </p:spTree>
    <p:extLst>
      <p:ext uri="{BB962C8B-B14F-4D97-AF65-F5344CB8AC3E}">
        <p14:creationId xmlns:p14="http://schemas.microsoft.com/office/powerpoint/2010/main" val="400236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609BE90-ABBD-4931-8E0C-089E0ACACA6B}" type="slidenum">
              <a:rPr lang="en-IE" smtClean="0"/>
              <a:t>24</a:t>
            </a:fld>
            <a:endParaRPr lang="en-IE"/>
          </a:p>
        </p:txBody>
      </p:sp>
    </p:spTree>
    <p:extLst>
      <p:ext uri="{BB962C8B-B14F-4D97-AF65-F5344CB8AC3E}">
        <p14:creationId xmlns:p14="http://schemas.microsoft.com/office/powerpoint/2010/main" val="183203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609600" y="1447800"/>
            <a:ext cx="110744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609600" y="1447800"/>
            <a:ext cx="1107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0" name="Straight Connector 9"/>
          <p:cNvCxnSpPr/>
          <p:nvPr userDrawn="1"/>
        </p:nvCxnSpPr>
        <p:spPr>
          <a:xfrm>
            <a:off x="609600" y="1447800"/>
            <a:ext cx="1107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lumMod val="65000"/>
                    <a:lumOff val="3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6" name="Straight Connector 5"/>
          <p:cNvCxnSpPr/>
          <p:nvPr userDrawn="1"/>
        </p:nvCxnSpPr>
        <p:spPr>
          <a:xfrm>
            <a:off x="609600" y="1447800"/>
            <a:ext cx="1107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x-stream.github.io/index.html" TargetMode="Externa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5641" y="914401"/>
            <a:ext cx="7772400" cy="1470025"/>
          </a:xfrm>
        </p:spPr>
        <p:txBody>
          <a:bodyPr>
            <a:normAutofit/>
          </a:bodyPr>
          <a:lstStyle/>
          <a:p>
            <a:pPr algn="l"/>
            <a:r>
              <a:rPr lang="en-IE" sz="4000" dirty="0"/>
              <a:t>Persistence</a:t>
            </a:r>
          </a:p>
        </p:txBody>
      </p:sp>
      <p:sp>
        <p:nvSpPr>
          <p:cNvPr id="3" name="Subtitle 2"/>
          <p:cNvSpPr>
            <a:spLocks noGrp="1"/>
          </p:cNvSpPr>
          <p:nvPr>
            <p:ph type="subTitle" idx="1"/>
          </p:nvPr>
        </p:nvSpPr>
        <p:spPr>
          <a:xfrm>
            <a:off x="1638300" y="3810000"/>
            <a:ext cx="1866900" cy="1066800"/>
          </a:xfrm>
        </p:spPr>
        <p:txBody>
          <a:bodyPr>
            <a:normAutofit/>
          </a:bodyPr>
          <a:lstStyle/>
          <a:p>
            <a:pPr algn="r">
              <a:lnSpc>
                <a:spcPct val="110000"/>
              </a:lnSpc>
              <a:spcBef>
                <a:spcPts val="0"/>
              </a:spcBef>
            </a:pPr>
            <a:r>
              <a:rPr lang="en-IE" sz="2400" dirty="0"/>
              <a:t>Produced </a:t>
            </a:r>
          </a:p>
          <a:p>
            <a:pPr algn="r">
              <a:lnSpc>
                <a:spcPct val="110000"/>
              </a:lnSpc>
              <a:spcBef>
                <a:spcPts val="0"/>
              </a:spcBef>
            </a:pPr>
            <a:r>
              <a:rPr lang="en-IE" sz="2400" dirty="0"/>
              <a:t>by:</a:t>
            </a:r>
          </a:p>
        </p:txBody>
      </p:sp>
      <p:cxnSp>
        <p:nvCxnSpPr>
          <p:cNvPr id="6" name="Straight Connector 5"/>
          <p:cNvCxnSpPr/>
          <p:nvPr/>
        </p:nvCxnSpPr>
        <p:spPr>
          <a:xfrm>
            <a:off x="2251841" y="3124200"/>
            <a:ext cx="76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2175641" y="2133601"/>
            <a:ext cx="7772400" cy="936625"/>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E" sz="3200" dirty="0">
                <a:solidFill>
                  <a:schemeClr val="tx1">
                    <a:lumMod val="50000"/>
                    <a:lumOff val="50000"/>
                  </a:schemeClr>
                </a:solidFill>
              </a:rPr>
              <a:t>Saving and retrieving objects to/from XML files</a:t>
            </a:r>
          </a:p>
        </p:txBody>
      </p:sp>
      <p:sp>
        <p:nvSpPr>
          <p:cNvPr id="11" name="TextBox 10">
            <a:extLst>
              <a:ext uri="{FF2B5EF4-FFF2-40B4-BE49-F238E27FC236}">
                <a16:creationId xmlns:a16="http://schemas.microsoft.com/office/drawing/2014/main" id="{7968A713-3A92-43D7-9854-D52C90EF7929}"/>
              </a:ext>
            </a:extLst>
          </p:cNvPr>
          <p:cNvSpPr txBox="1"/>
          <p:nvPr/>
        </p:nvSpPr>
        <p:spPr>
          <a:xfrm>
            <a:off x="3733800" y="3810001"/>
            <a:ext cx="35814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E" sz="2400" dirty="0">
                <a:solidFill>
                  <a:schemeClr val="tx1">
                    <a:lumMod val="75000"/>
                    <a:lumOff val="25000"/>
                  </a:schemeClr>
                </a:solidFill>
              </a:rPr>
              <a:t>Ms. Mairéad Meagher</a:t>
            </a:r>
          </a:p>
          <a:p>
            <a:r>
              <a:rPr lang="en-IE" sz="2400" dirty="0">
                <a:solidFill>
                  <a:schemeClr val="tx1">
                    <a:lumMod val="75000"/>
                    <a:lumOff val="25000"/>
                  </a:schemeClr>
                </a:solidFill>
              </a:rPr>
              <a:t>Dr. </a:t>
            </a:r>
            <a:r>
              <a:rPr lang="en-IE" sz="2400" dirty="0" err="1">
                <a:solidFill>
                  <a:schemeClr val="tx1">
                    <a:lumMod val="75000"/>
                    <a:lumOff val="25000"/>
                  </a:schemeClr>
                </a:solidFill>
              </a:rPr>
              <a:t>Siobhán</a:t>
            </a:r>
            <a:r>
              <a:rPr lang="en-IE" sz="2400" dirty="0">
                <a:solidFill>
                  <a:schemeClr val="tx1">
                    <a:lumMod val="75000"/>
                    <a:lumOff val="25000"/>
                  </a:schemeClr>
                </a:solidFill>
              </a:rPr>
              <a:t> </a:t>
            </a:r>
            <a:r>
              <a:rPr lang="en-IE" sz="2400" dirty="0" smtClean="0">
                <a:solidFill>
                  <a:schemeClr val="tx1">
                    <a:lumMod val="75000"/>
                    <a:lumOff val="25000"/>
                  </a:schemeClr>
                </a:solidFill>
              </a:rPr>
              <a:t>Drohan</a:t>
            </a:r>
          </a:p>
          <a:p>
            <a:r>
              <a:rPr lang="en-IE" sz="2400" dirty="0" smtClean="0">
                <a:solidFill>
                  <a:schemeClr val="tx1">
                    <a:lumMod val="75000"/>
                    <a:lumOff val="25000"/>
                  </a:schemeClr>
                </a:solidFill>
              </a:rPr>
              <a:t>Ms Siobhan Roche</a:t>
            </a:r>
            <a:endParaRPr lang="en-IE" sz="2400" dirty="0">
              <a:solidFill>
                <a:schemeClr val="tx1">
                  <a:lumMod val="75000"/>
                  <a:lumOff val="25000"/>
                </a:schemeClr>
              </a:solidFill>
            </a:endParaRPr>
          </a:p>
        </p:txBody>
      </p:sp>
      <p:sp>
        <p:nvSpPr>
          <p:cNvPr id="5" name="TextBox 4">
            <a:extLst>
              <a:ext uri="{FF2B5EF4-FFF2-40B4-BE49-F238E27FC236}">
                <a16:creationId xmlns:a16="http://schemas.microsoft.com/office/drawing/2014/main" id="{D31852F9-5F72-EB27-03CE-F3488859D3B7}"/>
              </a:ext>
            </a:extLst>
          </p:cNvPr>
          <p:cNvSpPr txBox="1"/>
          <p:nvPr/>
        </p:nvSpPr>
        <p:spPr>
          <a:xfrm>
            <a:off x="7336971" y="5849826"/>
            <a:ext cx="4072758" cy="584775"/>
          </a:xfrm>
          <a:prstGeom prst="rect">
            <a:avLst/>
          </a:prstGeom>
          <a:noFill/>
        </p:spPr>
        <p:txBody>
          <a:bodyPr wrap="square" rtlCol="0">
            <a:spAutoFit/>
          </a:bodyPr>
          <a:lstStyle/>
          <a:p>
            <a:r>
              <a:rPr lang="en-IE" sz="1600" dirty="0"/>
              <a:t>Department of Computing and Mathematics</a:t>
            </a:r>
          </a:p>
          <a:p>
            <a:r>
              <a:rPr lang="en-IE" sz="1600" dirty="0"/>
              <a:t>http://www.setu.ie/</a:t>
            </a:r>
          </a:p>
        </p:txBody>
      </p:sp>
      <p:pic>
        <p:nvPicPr>
          <p:cNvPr id="7" name="Picture 6" descr="Text&#10;&#10;Description automatically generated">
            <a:extLst>
              <a:ext uri="{FF2B5EF4-FFF2-40B4-BE49-F238E27FC236}">
                <a16:creationId xmlns:a16="http://schemas.microsoft.com/office/drawing/2014/main" id="{41E3501A-5D43-27AE-E722-21F6D8DC8A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41" y="5501441"/>
            <a:ext cx="2286000" cy="1281546"/>
          </a:xfrm>
          <a:prstGeom prst="rect">
            <a:avLst/>
          </a:prstGeom>
        </p:spPr>
      </p:pic>
    </p:spTree>
    <p:extLst>
      <p:ext uri="{BB962C8B-B14F-4D97-AF65-F5344CB8AC3E}">
        <p14:creationId xmlns:p14="http://schemas.microsoft.com/office/powerpoint/2010/main" val="3042371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610600" cy="1143000"/>
          </a:xfrm>
        </p:spPr>
        <p:txBody>
          <a:bodyPr>
            <a:noAutofit/>
          </a:bodyPr>
          <a:lstStyle/>
          <a:p>
            <a:r>
              <a:rPr lang="en-IE" sz="3600" dirty="0"/>
              <a:t>Adding the component to your </a:t>
            </a:r>
            <a:r>
              <a:rPr lang="en-IE" sz="3600" b="1" dirty="0"/>
              <a:t>build path </a:t>
            </a:r>
            <a:r>
              <a:rPr lang="en-IE" sz="3600" dirty="0"/>
              <a:t>- 1</a:t>
            </a:r>
          </a:p>
        </p:txBody>
      </p:sp>
      <p:pic>
        <p:nvPicPr>
          <p:cNvPr id="4" name="Picture 3">
            <a:extLst>
              <a:ext uri="{FF2B5EF4-FFF2-40B4-BE49-F238E27FC236}">
                <a16:creationId xmlns:a16="http://schemas.microsoft.com/office/drawing/2014/main" id="{A34E885F-707F-4AC4-BDA9-016A124AF82A}"/>
              </a:ext>
            </a:extLst>
          </p:cNvPr>
          <p:cNvPicPr>
            <a:picLocks noChangeAspect="1"/>
          </p:cNvPicPr>
          <p:nvPr/>
        </p:nvPicPr>
        <p:blipFill>
          <a:blip r:embed="rId2"/>
          <a:stretch>
            <a:fillRect/>
          </a:stretch>
        </p:blipFill>
        <p:spPr>
          <a:xfrm>
            <a:off x="2971800" y="2209800"/>
            <a:ext cx="7064794" cy="4319148"/>
          </a:xfrm>
          <a:prstGeom prst="rect">
            <a:avLst/>
          </a:prstGeom>
        </p:spPr>
      </p:pic>
      <p:sp>
        <p:nvSpPr>
          <p:cNvPr id="5" name="Rectangle 4"/>
          <p:cNvSpPr/>
          <p:nvPr/>
        </p:nvSpPr>
        <p:spPr>
          <a:xfrm>
            <a:off x="1956618" y="1697187"/>
            <a:ext cx="8254182"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a:t>From </a:t>
            </a:r>
            <a:r>
              <a:rPr lang="en-IE" sz="2400" b="1" dirty="0"/>
              <a:t>File</a:t>
            </a:r>
            <a:r>
              <a:rPr lang="en-IE" sz="2400" dirty="0"/>
              <a:t> menu, select </a:t>
            </a:r>
            <a:r>
              <a:rPr lang="en-IE" sz="2400" b="1" dirty="0"/>
              <a:t>P</a:t>
            </a:r>
            <a:r>
              <a:rPr lang="en-IE" sz="2400" b="1" dirty="0">
                <a:sym typeface="Wingdings" panose="05000000000000000000" pitchFamily="2" charset="2"/>
              </a:rPr>
              <a:t>roject Structure.  </a:t>
            </a:r>
            <a:r>
              <a:rPr lang="en-IE" sz="2400" dirty="0">
                <a:sym typeface="Wingdings" panose="05000000000000000000" pitchFamily="2" charset="2"/>
              </a:rPr>
              <a:t>Click on </a:t>
            </a:r>
            <a:r>
              <a:rPr lang="en-IE" sz="2400" b="1" dirty="0">
                <a:sym typeface="Wingdings" panose="05000000000000000000" pitchFamily="2" charset="2"/>
              </a:rPr>
              <a:t>Libraries</a:t>
            </a:r>
            <a:r>
              <a:rPr lang="en-IE" sz="2400" dirty="0">
                <a:sym typeface="Wingdings" panose="05000000000000000000" pitchFamily="2" charset="2"/>
              </a:rPr>
              <a:t>.</a:t>
            </a:r>
          </a:p>
        </p:txBody>
      </p:sp>
    </p:spTree>
    <p:extLst>
      <p:ext uri="{BB962C8B-B14F-4D97-AF65-F5344CB8AC3E}">
        <p14:creationId xmlns:p14="http://schemas.microsoft.com/office/powerpoint/2010/main" val="146835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534400" cy="1143000"/>
          </a:xfrm>
        </p:spPr>
        <p:txBody>
          <a:bodyPr>
            <a:noAutofit/>
          </a:bodyPr>
          <a:lstStyle/>
          <a:p>
            <a:r>
              <a:rPr lang="en-IE" sz="3600" dirty="0"/>
              <a:t>Adding the component to your </a:t>
            </a:r>
            <a:r>
              <a:rPr lang="en-IE" sz="3600" b="1" dirty="0"/>
              <a:t>build path </a:t>
            </a:r>
            <a:r>
              <a:rPr lang="en-IE" sz="3600" dirty="0"/>
              <a:t>- 2</a:t>
            </a:r>
          </a:p>
        </p:txBody>
      </p:sp>
      <p:sp>
        <p:nvSpPr>
          <p:cNvPr id="5" name="Rectangle 4"/>
          <p:cNvSpPr/>
          <p:nvPr/>
        </p:nvSpPr>
        <p:spPr>
          <a:xfrm>
            <a:off x="190500" y="2895600"/>
            <a:ext cx="2476500" cy="1384995"/>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a:sym typeface="Wingdings" panose="05000000000000000000" pitchFamily="2" charset="2"/>
              </a:rPr>
              <a:t>To add a library to your build path: click on the </a:t>
            </a:r>
            <a:r>
              <a:rPr lang="en-IE" sz="3600" b="1" dirty="0">
                <a:solidFill>
                  <a:schemeClr val="tx1"/>
                </a:solidFill>
                <a:sym typeface="Wingdings" panose="05000000000000000000" pitchFamily="2" charset="2"/>
              </a:rPr>
              <a:t>+</a:t>
            </a:r>
            <a:endParaRPr lang="en-IE" sz="2400" b="1" dirty="0">
              <a:solidFill>
                <a:schemeClr val="tx1"/>
              </a:solidFill>
              <a:sym typeface="Wingdings" panose="05000000000000000000" pitchFamily="2" charset="2"/>
            </a:endParaRPr>
          </a:p>
        </p:txBody>
      </p:sp>
      <p:pic>
        <p:nvPicPr>
          <p:cNvPr id="6" name="Picture 5">
            <a:extLst>
              <a:ext uri="{FF2B5EF4-FFF2-40B4-BE49-F238E27FC236}">
                <a16:creationId xmlns:a16="http://schemas.microsoft.com/office/drawing/2014/main" id="{1D2F2EC6-8D07-43EC-8B5A-0AFC0A3A5B1E}"/>
              </a:ext>
            </a:extLst>
          </p:cNvPr>
          <p:cNvPicPr>
            <a:picLocks noChangeAspect="1"/>
          </p:cNvPicPr>
          <p:nvPr/>
        </p:nvPicPr>
        <p:blipFill>
          <a:blip r:embed="rId2"/>
          <a:stretch>
            <a:fillRect/>
          </a:stretch>
        </p:blipFill>
        <p:spPr>
          <a:xfrm>
            <a:off x="2971800" y="2209800"/>
            <a:ext cx="7064794" cy="4319148"/>
          </a:xfrm>
          <a:prstGeom prst="rect">
            <a:avLst/>
          </a:prstGeom>
        </p:spPr>
      </p:pic>
      <p:sp>
        <p:nvSpPr>
          <p:cNvPr id="3" name="Oval 2">
            <a:extLst>
              <a:ext uri="{FF2B5EF4-FFF2-40B4-BE49-F238E27FC236}">
                <a16:creationId xmlns:a16="http://schemas.microsoft.com/office/drawing/2014/main" id="{A9DEEBAD-6D0A-4FA2-BB97-EE1BE65FABC6}"/>
              </a:ext>
            </a:extLst>
          </p:cNvPr>
          <p:cNvSpPr/>
          <p:nvPr/>
        </p:nvSpPr>
        <p:spPr>
          <a:xfrm>
            <a:off x="3810000" y="2362200"/>
            <a:ext cx="6096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05641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534400" cy="1143000"/>
          </a:xfrm>
        </p:spPr>
        <p:txBody>
          <a:bodyPr>
            <a:noAutofit/>
          </a:bodyPr>
          <a:lstStyle/>
          <a:p>
            <a:r>
              <a:rPr lang="en-IE" sz="3600" dirty="0"/>
              <a:t>Adding the component to your </a:t>
            </a:r>
            <a:r>
              <a:rPr lang="en-IE" sz="3600" b="1" dirty="0"/>
              <a:t>build path </a:t>
            </a:r>
            <a:r>
              <a:rPr lang="en-IE" sz="3600" dirty="0"/>
              <a:t>- 3</a:t>
            </a:r>
          </a:p>
        </p:txBody>
      </p:sp>
      <p:sp>
        <p:nvSpPr>
          <p:cNvPr id="5" name="Rectangle 4"/>
          <p:cNvSpPr/>
          <p:nvPr/>
        </p:nvSpPr>
        <p:spPr>
          <a:xfrm>
            <a:off x="2133600" y="1524001"/>
            <a:ext cx="7620000"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a:sym typeface="Wingdings" panose="05000000000000000000" pitchFamily="2" charset="2"/>
              </a:rPr>
              <a:t>Select </a:t>
            </a:r>
            <a:r>
              <a:rPr lang="en-IE" sz="2400" b="1" dirty="0">
                <a:sym typeface="Wingdings" panose="05000000000000000000" pitchFamily="2" charset="2"/>
              </a:rPr>
              <a:t>Java</a:t>
            </a:r>
            <a:r>
              <a:rPr lang="en-IE" sz="2400" dirty="0">
                <a:sym typeface="Wingdings" panose="05000000000000000000" pitchFamily="2" charset="2"/>
              </a:rPr>
              <a:t> and locate your l</a:t>
            </a:r>
            <a:r>
              <a:rPr lang="en-IE" sz="2400" u="sng" dirty="0">
                <a:sym typeface="Wingdings" panose="05000000000000000000" pitchFamily="2" charset="2"/>
              </a:rPr>
              <a:t>ibrary</a:t>
            </a:r>
            <a:r>
              <a:rPr lang="en-IE" sz="2400" dirty="0">
                <a:sym typeface="Wingdings" panose="05000000000000000000" pitchFamily="2" charset="2"/>
              </a:rPr>
              <a:t>…click </a:t>
            </a:r>
            <a:r>
              <a:rPr lang="en-IE" sz="2400" b="1" dirty="0">
                <a:sym typeface="Wingdings" panose="05000000000000000000" pitchFamily="2" charset="2"/>
              </a:rPr>
              <a:t>OK</a:t>
            </a:r>
            <a:r>
              <a:rPr lang="en-IE" sz="2400" dirty="0">
                <a:sym typeface="Wingdings" panose="05000000000000000000" pitchFamily="2" charset="2"/>
              </a:rPr>
              <a:t> (a few times!)</a:t>
            </a:r>
            <a:endParaRPr lang="en-IE" sz="2400" b="1" dirty="0">
              <a:solidFill>
                <a:srgbClr val="00B050"/>
              </a:solidFill>
              <a:sym typeface="Wingdings" panose="05000000000000000000" pitchFamily="2" charset="2"/>
            </a:endParaRPr>
          </a:p>
        </p:txBody>
      </p:sp>
      <p:pic>
        <p:nvPicPr>
          <p:cNvPr id="3" name="Picture 2"/>
          <p:cNvPicPr>
            <a:picLocks noChangeAspect="1"/>
          </p:cNvPicPr>
          <p:nvPr/>
        </p:nvPicPr>
        <p:blipFill>
          <a:blip r:embed="rId2"/>
          <a:stretch>
            <a:fillRect/>
          </a:stretch>
        </p:blipFill>
        <p:spPr>
          <a:xfrm>
            <a:off x="2209800" y="2209800"/>
            <a:ext cx="7772400" cy="4367277"/>
          </a:xfrm>
          <a:prstGeom prst="rect">
            <a:avLst/>
          </a:prstGeom>
        </p:spPr>
      </p:pic>
    </p:spTree>
    <p:extLst>
      <p:ext uri="{BB962C8B-B14F-4D97-AF65-F5344CB8AC3E}">
        <p14:creationId xmlns:p14="http://schemas.microsoft.com/office/powerpoint/2010/main" val="3434506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534400" cy="1143000"/>
          </a:xfrm>
        </p:spPr>
        <p:txBody>
          <a:bodyPr>
            <a:noAutofit/>
          </a:bodyPr>
          <a:lstStyle/>
          <a:p>
            <a:r>
              <a:rPr lang="en-IE" sz="3600" dirty="0"/>
              <a:t>Adding the component to your </a:t>
            </a:r>
            <a:r>
              <a:rPr lang="en-IE" sz="3600" b="1" dirty="0"/>
              <a:t>build path </a:t>
            </a:r>
            <a:r>
              <a:rPr lang="en-IE" sz="3600" dirty="0"/>
              <a:t>- 4</a:t>
            </a:r>
          </a:p>
        </p:txBody>
      </p:sp>
      <p:sp>
        <p:nvSpPr>
          <p:cNvPr id="5" name="Rectangle 4"/>
          <p:cNvSpPr/>
          <p:nvPr/>
        </p:nvSpPr>
        <p:spPr>
          <a:xfrm>
            <a:off x="370272" y="3048000"/>
            <a:ext cx="2667000" cy="156966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err="1">
                <a:sym typeface="Wingdings" panose="05000000000000000000" pitchFamily="2" charset="2"/>
              </a:rPr>
              <a:t>XStream</a:t>
            </a:r>
            <a:r>
              <a:rPr lang="en-IE" sz="2400" dirty="0">
                <a:sym typeface="Wingdings" panose="05000000000000000000" pitchFamily="2" charset="2"/>
              </a:rPr>
              <a:t> is now added as a library – this means the compiler can find it!</a:t>
            </a:r>
            <a:endParaRPr lang="en-IE" sz="2400" b="1" dirty="0">
              <a:solidFill>
                <a:srgbClr val="00B050"/>
              </a:solidFill>
              <a:sym typeface="Wingdings" panose="05000000000000000000" pitchFamily="2" charset="2"/>
            </a:endParaRPr>
          </a:p>
        </p:txBody>
      </p:sp>
      <p:pic>
        <p:nvPicPr>
          <p:cNvPr id="3" name="Picture 2"/>
          <p:cNvPicPr>
            <a:picLocks noChangeAspect="1"/>
          </p:cNvPicPr>
          <p:nvPr/>
        </p:nvPicPr>
        <p:blipFill>
          <a:blip r:embed="rId2"/>
          <a:stretch>
            <a:fillRect/>
          </a:stretch>
        </p:blipFill>
        <p:spPr>
          <a:xfrm>
            <a:off x="3118833" y="2928555"/>
            <a:ext cx="8234967" cy="2529269"/>
          </a:xfrm>
          <a:prstGeom prst="rect">
            <a:avLst/>
          </a:prstGeom>
        </p:spPr>
      </p:pic>
    </p:spTree>
    <p:extLst>
      <p:ext uri="{BB962C8B-B14F-4D97-AF65-F5344CB8AC3E}">
        <p14:creationId xmlns:p14="http://schemas.microsoft.com/office/powerpoint/2010/main" val="1391790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Shop V5.0 (using XML) - </a:t>
            </a:r>
            <a:r>
              <a:rPr lang="en-IE" b="1" dirty="0"/>
              <a:t>STEPS</a:t>
            </a:r>
          </a:p>
        </p:txBody>
      </p:sp>
      <p:sp>
        <p:nvSpPr>
          <p:cNvPr id="3" name="Content Placeholder 2"/>
          <p:cNvSpPr>
            <a:spLocks noGrp="1"/>
          </p:cNvSpPr>
          <p:nvPr>
            <p:ph idx="1"/>
          </p:nvPr>
        </p:nvSpPr>
        <p:spPr>
          <a:xfrm>
            <a:off x="1981200" y="1600201"/>
            <a:ext cx="9601200" cy="4525963"/>
          </a:xfrm>
        </p:spPr>
        <p:txBody>
          <a:bodyPr>
            <a:normAutofit/>
          </a:bodyPr>
          <a:lstStyle/>
          <a:p>
            <a:pPr marL="514350" indent="-514350">
              <a:buFont typeface="+mj-lt"/>
              <a:buAutoNum type="arabicPeriod"/>
            </a:pPr>
            <a:r>
              <a:rPr lang="en-IE" dirty="0"/>
              <a:t>Download the </a:t>
            </a:r>
            <a:r>
              <a:rPr lang="en-IE" b="1" dirty="0">
                <a:solidFill>
                  <a:srgbClr val="FF0000"/>
                </a:solidFill>
              </a:rPr>
              <a:t>xstream-1.4.17.jar </a:t>
            </a:r>
            <a:r>
              <a:rPr lang="en-IE" dirty="0"/>
              <a:t>component</a:t>
            </a:r>
          </a:p>
          <a:p>
            <a:pPr marL="914400" lvl="1" indent="-514350"/>
            <a:r>
              <a:rPr lang="en-IE" dirty="0"/>
              <a:t>Add it to your Shop project.</a:t>
            </a:r>
          </a:p>
          <a:p>
            <a:pPr marL="514350" indent="-514350">
              <a:buFont typeface="+mj-lt"/>
              <a:buAutoNum type="arabicPeriod"/>
            </a:pPr>
            <a:endParaRPr lang="en-IE" dirty="0"/>
          </a:p>
          <a:p>
            <a:pPr marL="514350" indent="-514350">
              <a:buFont typeface="+mj-lt"/>
              <a:buAutoNum type="arabicPeriod"/>
            </a:pPr>
            <a:r>
              <a:rPr lang="en-IE" b="1" dirty="0">
                <a:solidFill>
                  <a:srgbClr val="FF40FF"/>
                </a:solidFill>
              </a:rPr>
              <a:t>Store</a:t>
            </a:r>
            <a:r>
              <a:rPr lang="en-IE" dirty="0">
                <a:solidFill>
                  <a:srgbClr val="FF40FF"/>
                </a:solidFill>
              </a:rPr>
              <a:t> </a:t>
            </a:r>
            <a:r>
              <a:rPr lang="en-IE" dirty="0"/>
              <a:t>Class </a:t>
            </a:r>
          </a:p>
          <a:p>
            <a:pPr marL="857250" lvl="1" indent="-457200"/>
            <a:r>
              <a:rPr lang="en-IE" dirty="0"/>
              <a:t>Write the load(), save() methods. </a:t>
            </a:r>
          </a:p>
          <a:p>
            <a:pPr marL="514350" indent="-514350">
              <a:buFont typeface="+mj-lt"/>
              <a:buAutoNum type="arabicPeriod"/>
            </a:pPr>
            <a:endParaRPr lang="en-IE" dirty="0"/>
          </a:p>
          <a:p>
            <a:pPr marL="514350" indent="-514350">
              <a:buFont typeface="+mj-lt"/>
              <a:buAutoNum type="arabicPeriod"/>
            </a:pPr>
            <a:r>
              <a:rPr lang="en-IE" b="1" dirty="0">
                <a:solidFill>
                  <a:srgbClr val="F79646"/>
                </a:solidFill>
              </a:rPr>
              <a:t>Driver</a:t>
            </a:r>
            <a:r>
              <a:rPr lang="en-IE" b="1" dirty="0">
                <a:solidFill>
                  <a:srgbClr val="FF0000"/>
                </a:solidFill>
              </a:rPr>
              <a:t> </a:t>
            </a:r>
            <a:r>
              <a:rPr lang="en-IE" dirty="0"/>
              <a:t>Class</a:t>
            </a:r>
          </a:p>
          <a:p>
            <a:pPr lvl="1"/>
            <a:r>
              <a:rPr lang="en-IE" dirty="0"/>
              <a:t>include extra load and save functionality to the menu.</a:t>
            </a:r>
          </a:p>
          <a:p>
            <a:pPr marL="0" indent="0">
              <a:buNone/>
            </a:pPr>
            <a:endParaRPr lang="en-IE" dirty="0"/>
          </a:p>
          <a:p>
            <a:endParaRPr lang="en-IE" dirty="0"/>
          </a:p>
          <a:p>
            <a:pPr marL="0" indent="0">
              <a:buNone/>
            </a:pPr>
            <a:endParaRPr lang="en-IE" dirty="0"/>
          </a:p>
          <a:p>
            <a:pPr lvl="1"/>
            <a:endParaRPr lang="en-IE" dirty="0"/>
          </a:p>
        </p:txBody>
      </p:sp>
      <p:sp>
        <p:nvSpPr>
          <p:cNvPr id="4" name="Rectangle 3"/>
          <p:cNvSpPr/>
          <p:nvPr/>
        </p:nvSpPr>
        <p:spPr>
          <a:xfrm>
            <a:off x="1981200" y="3210719"/>
            <a:ext cx="8610600" cy="130492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ight Arrow 4"/>
          <p:cNvSpPr/>
          <p:nvPr/>
        </p:nvSpPr>
        <p:spPr>
          <a:xfrm>
            <a:off x="990600" y="3672681"/>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9292142" y="0"/>
            <a:ext cx="1099407" cy="1306816"/>
            <a:chOff x="7157495" y="263237"/>
            <a:chExt cx="1099407" cy="1306816"/>
          </a:xfrm>
        </p:grpSpPr>
        <p:pic>
          <p:nvPicPr>
            <p:cNvPr id="7" name="Picture 6"/>
            <p:cNvPicPr>
              <a:picLocks noChangeAspect="1"/>
            </p:cNvPicPr>
            <p:nvPr/>
          </p:nvPicPr>
          <p:blipFill>
            <a:blip r:embed="rId2"/>
            <a:stretch>
              <a:fillRect/>
            </a:stretch>
          </p:blipFill>
          <p:spPr>
            <a:xfrm>
              <a:off x="7157495" y="263237"/>
              <a:ext cx="1099407" cy="1099407"/>
            </a:xfrm>
            <a:prstGeom prst="rect">
              <a:avLst/>
            </a:prstGeom>
          </p:spPr>
        </p:pic>
        <p:sp>
          <p:nvSpPr>
            <p:cNvPr id="8" name="TextBox 7"/>
            <p:cNvSpPr txBox="1"/>
            <p:nvPr/>
          </p:nvSpPr>
          <p:spPr>
            <a:xfrm>
              <a:off x="7290229" y="1262276"/>
              <a:ext cx="833938" cy="307777"/>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1400" dirty="0"/>
                <a:t>V5 - XML</a:t>
              </a:r>
            </a:p>
          </p:txBody>
        </p:sp>
      </p:grpSp>
    </p:spTree>
    <p:extLst>
      <p:ext uri="{BB962C8B-B14F-4D97-AF65-F5344CB8AC3E}">
        <p14:creationId xmlns:p14="http://schemas.microsoft.com/office/powerpoint/2010/main" val="316303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006596" y="1360311"/>
            <a:ext cx="6066725" cy="1200329"/>
          </a:xfrm>
          <a:prstGeom prst="rect">
            <a:avLst/>
          </a:prstGeom>
          <a:noFill/>
        </p:spPr>
        <p:txBody>
          <a:bodyPr wrap="none" rtlCol="0">
            <a:spAutoFit/>
          </a:bodyPr>
          <a:lstStyle/>
          <a:p>
            <a:r>
              <a:rPr lang="en-GB" dirty="0">
                <a:solidFill>
                  <a:srgbClr val="00B050"/>
                </a:solidFill>
              </a:rPr>
              <a:t>// 1. Initialize an </a:t>
            </a:r>
            <a:r>
              <a:rPr lang="en-GB" dirty="0" err="1">
                <a:solidFill>
                  <a:srgbClr val="00B050"/>
                </a:solidFill>
              </a:rPr>
              <a:t>XStream</a:t>
            </a:r>
            <a:r>
              <a:rPr lang="en-GB" dirty="0">
                <a:solidFill>
                  <a:srgbClr val="00B050"/>
                </a:solidFill>
              </a:rPr>
              <a:t> object variable</a:t>
            </a:r>
          </a:p>
          <a:p>
            <a:r>
              <a:rPr lang="en-GB" dirty="0">
                <a:solidFill>
                  <a:srgbClr val="00B050"/>
                </a:solidFill>
              </a:rPr>
              <a:t>// 2. Use it to initialize an </a:t>
            </a:r>
            <a:r>
              <a:rPr lang="en-GB" dirty="0" err="1">
                <a:solidFill>
                  <a:srgbClr val="00B050"/>
                </a:solidFill>
              </a:rPr>
              <a:t>ObjectOutputStream</a:t>
            </a:r>
            <a:r>
              <a:rPr lang="en-GB" dirty="0">
                <a:solidFill>
                  <a:srgbClr val="00B050"/>
                </a:solidFill>
              </a:rPr>
              <a:t> to a specific file</a:t>
            </a:r>
          </a:p>
          <a:p>
            <a:r>
              <a:rPr lang="en-GB" dirty="0">
                <a:solidFill>
                  <a:srgbClr val="00B050"/>
                </a:solidFill>
              </a:rPr>
              <a:t>// 3. Write out the objects you want saved e.g. products</a:t>
            </a:r>
          </a:p>
          <a:p>
            <a:r>
              <a:rPr lang="en-GB" dirty="0">
                <a:solidFill>
                  <a:srgbClr val="00B050"/>
                </a:solidFill>
              </a:rPr>
              <a:t>// 4. Close the stream / file</a:t>
            </a:r>
          </a:p>
        </p:txBody>
      </p:sp>
      <p:sp>
        <p:nvSpPr>
          <p:cNvPr id="3" name="Rectangle 1">
            <a:extLst>
              <a:ext uri="{FF2B5EF4-FFF2-40B4-BE49-F238E27FC236}">
                <a16:creationId xmlns:a16="http://schemas.microsoft.com/office/drawing/2014/main" id="{5E829D51-B376-4662-9C8C-7EB7CC48E24B}"/>
              </a:ext>
            </a:extLst>
          </p:cNvPr>
          <p:cNvSpPr>
            <a:spLocks noChangeArrowheads="1"/>
          </p:cNvSpPr>
          <p:nvPr/>
        </p:nvSpPr>
        <p:spPr bwMode="auto">
          <a:xfrm>
            <a:off x="304800" y="3810000"/>
            <a:ext cx="11734800" cy="255454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0" u="none" strike="noStrike" cap="none" normalizeH="0" baseline="0" dirty="0">
                <a:ln>
                  <a:noFill/>
                </a:ln>
                <a:solidFill>
                  <a:srgbClr val="0033B3"/>
                </a:solidFill>
                <a:effectLst/>
                <a:latin typeface="JetBrains Mono"/>
              </a:rPr>
              <a:t>public void </a:t>
            </a:r>
            <a:r>
              <a:rPr kumimoji="0" lang="en-VI" altLang="en-VI" sz="2000" b="0" i="0" u="none" strike="noStrike" cap="none" normalizeH="0" baseline="0" dirty="0">
                <a:ln>
                  <a:noFill/>
                </a:ln>
                <a:solidFill>
                  <a:srgbClr val="00627A"/>
                </a:solidFill>
                <a:effectLst/>
                <a:latin typeface="JetBrains Mono"/>
              </a:rPr>
              <a:t>save</a:t>
            </a: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a:ln>
                  <a:noFill/>
                </a:ln>
                <a:solidFill>
                  <a:srgbClr val="0033B3"/>
                </a:solidFill>
                <a:effectLst/>
                <a:latin typeface="JetBrains Mono"/>
              </a:rPr>
              <a:t>throws </a:t>
            </a:r>
            <a:r>
              <a:rPr kumimoji="0" lang="en-VI" altLang="en-VI" sz="2000" b="0" i="0" u="none" strike="noStrike" cap="none" normalizeH="0" baseline="0" dirty="0">
                <a:ln>
                  <a:noFill/>
                </a:ln>
                <a:solidFill>
                  <a:srgbClr val="000000"/>
                </a:solidFill>
                <a:effectLst/>
                <a:latin typeface="JetBrains Mono"/>
              </a:rPr>
              <a:t>Exception </a:t>
            </a:r>
            <a:endParaRPr kumimoji="0" lang="en-GB" altLang="en-VI" sz="2000" b="0" i="0" u="none" strike="noStrike" cap="none" normalizeH="0" baseline="0" dirty="0">
              <a:ln>
                <a:noFill/>
              </a:ln>
              <a:solidFill>
                <a:srgbClr val="000000"/>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XStream</a:t>
            </a:r>
            <a:r>
              <a:rPr kumimoji="0" lang="en-VI" altLang="en-VI" sz="2000" b="0" i="0" u="none" strike="noStrike" cap="none" normalizeH="0" baseline="0" dirty="0">
                <a:ln>
                  <a:noFill/>
                </a:ln>
                <a:solidFill>
                  <a:srgbClr val="000000"/>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xstream</a:t>
            </a:r>
            <a:r>
              <a:rPr kumimoji="0" lang="en-VI" altLang="en-VI" sz="2000" b="0" i="0" u="none" strike="noStrike" cap="none" normalizeH="0" baseline="0" dirty="0">
                <a:ln>
                  <a:noFill/>
                </a:ln>
                <a:solidFill>
                  <a:srgbClr val="000000"/>
                </a:solidFill>
                <a:effectLst/>
                <a:latin typeface="JetBrains Mono"/>
              </a:rPr>
              <a:t> </a:t>
            </a: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a:ln>
                  <a:noFill/>
                </a:ln>
                <a:solidFill>
                  <a:srgbClr val="0033B3"/>
                </a:solidFill>
                <a:effectLst/>
                <a:latin typeface="JetBrains Mono"/>
              </a:rPr>
              <a:t>new </a:t>
            </a:r>
            <a:r>
              <a:rPr kumimoji="0" lang="en-VI" altLang="en-VI" sz="2000" b="0" i="0" u="none" strike="noStrike" cap="none" normalizeH="0" baseline="0" dirty="0" err="1">
                <a:ln>
                  <a:noFill/>
                </a:ln>
                <a:solidFill>
                  <a:srgbClr val="080808"/>
                </a:solidFill>
                <a:effectLst/>
                <a:latin typeface="JetBrains Mono"/>
              </a:rPr>
              <a:t>XStream</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033B3"/>
                </a:solidFill>
                <a:effectLst/>
                <a:latin typeface="JetBrains Mono"/>
              </a:rPr>
              <a:t>new </a:t>
            </a:r>
            <a:r>
              <a:rPr kumimoji="0" lang="en-VI" altLang="en-VI" sz="2000" b="0" i="0" u="none" strike="noStrike" cap="none" normalizeH="0" baseline="0" dirty="0" err="1">
                <a:ln>
                  <a:noFill/>
                </a:ln>
                <a:solidFill>
                  <a:srgbClr val="080808"/>
                </a:solidFill>
                <a:effectLst/>
                <a:latin typeface="JetBrains Mono"/>
              </a:rPr>
              <a:t>DomDriver</a:t>
            </a:r>
            <a:r>
              <a:rPr kumimoji="0" lang="en-VI" altLang="en-VI" sz="2000" b="0" i="0" u="none" strike="noStrike" cap="none" normalizeH="0" baseline="0" dirty="0">
                <a:ln>
                  <a:noFill/>
                </a:ln>
                <a:solidFill>
                  <a:srgbClr val="080808"/>
                </a:solidFill>
                <a:effectLst/>
                <a:latin typeface="JetBrains Mono"/>
              </a:rPr>
              <a:t>());</a:t>
            </a:r>
            <a:r>
              <a:rPr kumimoji="0" lang="en-GB" altLang="en-VI" sz="2000" b="0" i="0" u="none" strike="noStrike" cap="none" normalizeH="0" baseline="0" dirty="0">
                <a:ln>
                  <a:noFill/>
                </a:ln>
                <a:solidFill>
                  <a:srgbClr val="080808"/>
                </a:solidFill>
                <a:effectLst/>
                <a:latin typeface="JetBrains Mono"/>
              </a:rPr>
              <a:t>    </a:t>
            </a:r>
            <a:r>
              <a:rPr kumimoji="0" lang="en-GB" altLang="en-VI" sz="2000" b="1" i="0" u="none" strike="noStrike" cap="none" normalizeH="0" baseline="0" dirty="0">
                <a:ln>
                  <a:noFill/>
                </a:ln>
                <a:solidFill>
                  <a:srgbClr val="00B050"/>
                </a:solidFill>
                <a:effectLst/>
                <a:latin typeface="JetBrains Mono"/>
              </a:rPr>
              <a:t>//1</a:t>
            </a:r>
            <a:r>
              <a:rPr kumimoji="0" lang="en-VI" altLang="en-VI" sz="2000" b="0" i="0" u="none" strike="noStrike" cap="none" normalizeH="0" baseline="0" dirty="0">
                <a:ln>
                  <a:noFill/>
                </a:ln>
                <a:solidFill>
                  <a:srgbClr val="080808"/>
                </a:solidFill>
                <a:effectLst/>
                <a:latin typeface="JetBrains Mono"/>
              </a:rPr>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ObjectOutputStream</a:t>
            </a:r>
            <a:r>
              <a:rPr kumimoji="0" lang="en-VI" altLang="en-VI" sz="2000" b="0" i="0" u="none" strike="noStrike" cap="none" normalizeH="0" baseline="0" dirty="0">
                <a:ln>
                  <a:noFill/>
                </a:ln>
                <a:solidFill>
                  <a:srgbClr val="000000"/>
                </a:solidFill>
                <a:effectLst/>
                <a:latin typeface="JetBrains Mono"/>
              </a:rPr>
              <a:t> out </a:t>
            </a:r>
            <a:r>
              <a:rPr kumimoji="0" lang="en-VI" altLang="en-VI" sz="2000" b="0" i="0" u="none" strike="noStrike" cap="none" normalizeH="0" baseline="0" dirty="0">
                <a:ln>
                  <a:noFill/>
                </a:ln>
                <a:solidFill>
                  <a:srgbClr val="080808"/>
                </a:solidFill>
                <a:effectLst/>
                <a:latin typeface="JetBrains Mono"/>
              </a:rPr>
              <a:t>= </a:t>
            </a:r>
            <a:endParaRPr kumimoji="0" lang="en-GB" altLang="en-VI" sz="2000" b="0" i="0" u="none" strike="noStrike" cap="none" normalizeH="0" baseline="0" dirty="0">
              <a:ln>
                <a:noFill/>
              </a:ln>
              <a:solidFill>
                <a:srgbClr val="080808"/>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VI" sz="2000" dirty="0">
                <a:solidFill>
                  <a:srgbClr val="080808"/>
                </a:solidFill>
                <a:latin typeface="JetBrains Mono"/>
              </a:rPr>
              <a:t>		</a:t>
            </a:r>
            <a:r>
              <a:rPr kumimoji="0" lang="en-VI" altLang="en-VI" sz="2000" b="0" i="0" u="none" strike="noStrike" cap="none" normalizeH="0" baseline="0" dirty="0" err="1">
                <a:ln>
                  <a:noFill/>
                </a:ln>
                <a:solidFill>
                  <a:srgbClr val="000000"/>
                </a:solidFill>
                <a:effectLst/>
                <a:latin typeface="JetBrains Mono"/>
              </a:rPr>
              <a:t>xstream</a:t>
            </a:r>
            <a:r>
              <a:rPr kumimoji="0" lang="en-VI" altLang="en-VI" sz="2000" b="0" i="0" u="none" strike="noStrike" cap="none" normalizeH="0" baseline="0" dirty="0" err="1">
                <a:ln>
                  <a:noFill/>
                </a:ln>
                <a:solidFill>
                  <a:srgbClr val="080808"/>
                </a:solidFill>
                <a:effectLst/>
                <a:latin typeface="JetBrains Mono"/>
              </a:rPr>
              <a:t>.createObjectOutputStream</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033B3"/>
                </a:solidFill>
                <a:effectLst/>
                <a:latin typeface="JetBrains Mono"/>
              </a:rPr>
              <a:t>new </a:t>
            </a:r>
            <a:r>
              <a:rPr kumimoji="0" lang="en-VI" altLang="en-VI" sz="2000" b="0" i="0" u="none" strike="noStrike" cap="none" normalizeH="0" baseline="0" dirty="0" err="1">
                <a:ln>
                  <a:noFill/>
                </a:ln>
                <a:solidFill>
                  <a:srgbClr val="080808"/>
                </a:solidFill>
                <a:effectLst/>
                <a:latin typeface="JetBrains Mono"/>
              </a:rPr>
              <a:t>FileWriter</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67D17"/>
                </a:solidFill>
                <a:effectLst/>
                <a:latin typeface="JetBrains Mono"/>
              </a:rPr>
              <a:t>"products.xml"</a:t>
            </a:r>
            <a:r>
              <a:rPr kumimoji="0" lang="en-VI" altLang="en-VI" sz="2000" b="0" i="0" u="none" strike="noStrike" cap="none" normalizeH="0" baseline="0" dirty="0">
                <a:ln>
                  <a:noFill/>
                </a:ln>
                <a:solidFill>
                  <a:srgbClr val="080808"/>
                </a:solidFill>
                <a:effectLst/>
                <a:latin typeface="JetBrains Mono"/>
              </a:rPr>
              <a:t>));</a:t>
            </a:r>
            <a:r>
              <a:rPr kumimoji="0" lang="en-GB" altLang="en-VI" sz="2000" b="0" i="0" u="none" strike="noStrike" cap="none" normalizeH="0" baseline="0" dirty="0">
                <a:ln>
                  <a:noFill/>
                </a:ln>
                <a:solidFill>
                  <a:srgbClr val="080808"/>
                </a:solidFill>
                <a:effectLst/>
                <a:latin typeface="JetBrains Mono"/>
              </a:rPr>
              <a:t>    </a:t>
            </a:r>
            <a:r>
              <a:rPr kumimoji="0" lang="en-GB" altLang="en-VI" sz="2000" b="1" i="0" u="none" strike="noStrike" cap="none" normalizeH="0" baseline="0" dirty="0">
                <a:ln>
                  <a:noFill/>
                </a:ln>
                <a:solidFill>
                  <a:srgbClr val="00B050"/>
                </a:solidFill>
                <a:effectLst/>
                <a:latin typeface="JetBrains Mono"/>
              </a:rPr>
              <a:t>//2</a:t>
            </a:r>
            <a:r>
              <a:rPr kumimoji="0" lang="en-VI" altLang="en-VI" sz="2000" b="0" i="0" u="none" strike="noStrike" cap="none" normalizeH="0" baseline="0" dirty="0">
                <a:ln>
                  <a:noFill/>
                </a:ln>
                <a:solidFill>
                  <a:srgbClr val="080808"/>
                </a:solidFill>
                <a:effectLst/>
                <a:latin typeface="JetBrains Mono"/>
              </a:rPr>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out</a:t>
            </a:r>
            <a:r>
              <a:rPr kumimoji="0" lang="en-VI" altLang="en-VI" sz="2000" b="0" i="0" u="none" strike="noStrike" cap="none" normalizeH="0" baseline="0" dirty="0" err="1">
                <a:ln>
                  <a:noFill/>
                </a:ln>
                <a:solidFill>
                  <a:srgbClr val="080808"/>
                </a:solidFill>
                <a:effectLst/>
                <a:latin typeface="JetBrains Mono"/>
              </a:rPr>
              <a:t>.writeObject</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871094"/>
                </a:solidFill>
                <a:effectLst/>
                <a:latin typeface="JetBrains Mono"/>
              </a:rPr>
              <a:t>products</a:t>
            </a:r>
            <a:r>
              <a:rPr kumimoji="0" lang="en-VI" altLang="en-VI" sz="2000" b="0" i="0" u="none" strike="noStrike" cap="none" normalizeH="0" baseline="0" dirty="0">
                <a:ln>
                  <a:noFill/>
                </a:ln>
                <a:solidFill>
                  <a:srgbClr val="080808"/>
                </a:solidFill>
                <a:effectLst/>
                <a:latin typeface="JetBrains Mono"/>
              </a:rPr>
              <a:t>);</a:t>
            </a:r>
            <a:r>
              <a:rPr kumimoji="0" lang="en-GB" altLang="en-VI" sz="2000" b="0" i="0" u="none" strike="noStrike" cap="none" normalizeH="0" baseline="0" dirty="0">
                <a:ln>
                  <a:noFill/>
                </a:ln>
                <a:solidFill>
                  <a:srgbClr val="080808"/>
                </a:solidFill>
                <a:effectLst/>
                <a:latin typeface="JetBrains Mono"/>
              </a:rPr>
              <a:t>     </a:t>
            </a:r>
            <a:r>
              <a:rPr kumimoji="0" lang="en-GB" altLang="en-VI" sz="2000" b="1" i="0" u="none" strike="noStrike" cap="none" normalizeH="0" baseline="0" dirty="0">
                <a:ln>
                  <a:noFill/>
                </a:ln>
                <a:solidFill>
                  <a:srgbClr val="00B050"/>
                </a:solidFill>
                <a:effectLst/>
                <a:latin typeface="JetBrains Mono"/>
              </a:rPr>
              <a:t>//3</a:t>
            </a:r>
            <a:r>
              <a:rPr kumimoji="0" lang="en-VI" altLang="en-VI" sz="2000" b="0" i="0" u="none" strike="noStrike" cap="none" normalizeH="0" baseline="0" dirty="0">
                <a:ln>
                  <a:noFill/>
                </a:ln>
                <a:solidFill>
                  <a:srgbClr val="080808"/>
                </a:solidFill>
                <a:effectLst/>
                <a:latin typeface="JetBrains Mono"/>
              </a:rPr>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out</a:t>
            </a:r>
            <a:r>
              <a:rPr kumimoji="0" lang="en-VI" altLang="en-VI" sz="2000" b="0" i="0" u="none" strike="noStrike" cap="none" normalizeH="0" baseline="0" dirty="0" err="1">
                <a:ln>
                  <a:noFill/>
                </a:ln>
                <a:solidFill>
                  <a:srgbClr val="080808"/>
                </a:solidFill>
                <a:effectLst/>
                <a:latin typeface="JetBrains Mono"/>
              </a:rPr>
              <a:t>.close</a:t>
            </a:r>
            <a:r>
              <a:rPr kumimoji="0" lang="en-VI" altLang="en-VI" sz="2000" b="0" i="0" u="none" strike="noStrike" cap="none" normalizeH="0" baseline="0" dirty="0">
                <a:ln>
                  <a:noFill/>
                </a:ln>
                <a:solidFill>
                  <a:srgbClr val="080808"/>
                </a:solidFill>
                <a:effectLst/>
                <a:latin typeface="JetBrains Mono"/>
              </a:rPr>
              <a:t>();</a:t>
            </a:r>
            <a:r>
              <a:rPr kumimoji="0" lang="en-GB" altLang="en-VI" sz="2000" b="0" i="0" u="none" strike="noStrike" cap="none" normalizeH="0" baseline="0" dirty="0">
                <a:ln>
                  <a:noFill/>
                </a:ln>
                <a:solidFill>
                  <a:srgbClr val="080808"/>
                </a:solidFill>
                <a:effectLst/>
                <a:latin typeface="JetBrains Mono"/>
              </a:rPr>
              <a:t>       </a:t>
            </a:r>
            <a:r>
              <a:rPr kumimoji="0" lang="en-GB" altLang="en-VI" sz="2000" b="1" i="0" u="none" strike="noStrike" cap="none" normalizeH="0" baseline="0" dirty="0">
                <a:ln>
                  <a:noFill/>
                </a:ln>
                <a:solidFill>
                  <a:srgbClr val="00B050"/>
                </a:solidFill>
                <a:effectLst/>
                <a:latin typeface="JetBrains Mono"/>
              </a:rPr>
              <a:t>//4</a:t>
            </a:r>
            <a:r>
              <a:rPr kumimoji="0" lang="en-VI" altLang="en-VI" sz="2000" b="0" i="0" u="none" strike="noStrike" cap="none" normalizeH="0" baseline="0" dirty="0">
                <a:ln>
                  <a:noFill/>
                </a:ln>
                <a:solidFill>
                  <a:srgbClr val="080808"/>
                </a:solidFill>
                <a:effectLst/>
                <a:latin typeface="JetBrains Mono"/>
              </a:rPr>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a:t>
            </a:r>
            <a:endParaRPr kumimoji="0" lang="en-VI" altLang="en-VI" sz="4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22AE74F-4A2D-4CC0-924F-B9C693DBD1FC}"/>
              </a:ext>
            </a:extLst>
          </p:cNvPr>
          <p:cNvPicPr>
            <a:picLocks noChangeAspect="1"/>
          </p:cNvPicPr>
          <p:nvPr/>
        </p:nvPicPr>
        <p:blipFill>
          <a:blip r:embed="rId3"/>
          <a:stretch>
            <a:fillRect/>
          </a:stretch>
        </p:blipFill>
        <p:spPr>
          <a:xfrm>
            <a:off x="609600" y="161469"/>
            <a:ext cx="3439005" cy="3267531"/>
          </a:xfrm>
          <a:prstGeom prst="rect">
            <a:avLst/>
          </a:prstGeom>
          <a:ln>
            <a:noFill/>
          </a:ln>
          <a:effectLst>
            <a:outerShdw blurRad="292100" dist="139700" dir="2700000" algn="tl" rotWithShape="0">
              <a:srgbClr val="333333">
                <a:alpha val="65000"/>
              </a:srgbClr>
            </a:outerShdw>
          </a:effectLst>
        </p:spPr>
      </p:pic>
      <p:sp>
        <p:nvSpPr>
          <p:cNvPr id="8" name="Arrow: Left 7">
            <a:extLst>
              <a:ext uri="{FF2B5EF4-FFF2-40B4-BE49-F238E27FC236}">
                <a16:creationId xmlns:a16="http://schemas.microsoft.com/office/drawing/2014/main" id="{41894B99-3C09-45B7-AA32-F219B6DEC231}"/>
              </a:ext>
            </a:extLst>
          </p:cNvPr>
          <p:cNvSpPr/>
          <p:nvPr/>
        </p:nvSpPr>
        <p:spPr>
          <a:xfrm rot="10800000">
            <a:off x="228600" y="2895600"/>
            <a:ext cx="5212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cxnSp>
        <p:nvCxnSpPr>
          <p:cNvPr id="14" name="Straight Connector 13">
            <a:extLst>
              <a:ext uri="{FF2B5EF4-FFF2-40B4-BE49-F238E27FC236}">
                <a16:creationId xmlns:a16="http://schemas.microsoft.com/office/drawing/2014/main" id="{9C3DA545-5839-47F0-933F-59C8B3829335}"/>
              </a:ext>
            </a:extLst>
          </p:cNvPr>
          <p:cNvCxnSpPr/>
          <p:nvPr/>
        </p:nvCxnSpPr>
        <p:spPr>
          <a:xfrm>
            <a:off x="762000" y="3200400"/>
            <a:ext cx="1066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96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2AE74F-4A2D-4CC0-924F-B9C693DBD1FC}"/>
              </a:ext>
            </a:extLst>
          </p:cNvPr>
          <p:cNvPicPr>
            <a:picLocks noChangeAspect="1"/>
          </p:cNvPicPr>
          <p:nvPr/>
        </p:nvPicPr>
        <p:blipFill>
          <a:blip r:embed="rId3"/>
          <a:stretch>
            <a:fillRect/>
          </a:stretch>
        </p:blipFill>
        <p:spPr>
          <a:xfrm>
            <a:off x="609600" y="161469"/>
            <a:ext cx="3439005" cy="3267531"/>
          </a:xfrm>
          <a:prstGeom prst="rect">
            <a:avLst/>
          </a:prstGeom>
          <a:ln>
            <a:noFill/>
          </a:ln>
          <a:effectLst>
            <a:outerShdw blurRad="292100" dist="139700" dir="2700000" algn="tl" rotWithShape="0">
              <a:srgbClr val="333333">
                <a:alpha val="65000"/>
              </a:srgbClr>
            </a:outerShdw>
          </a:effectLst>
        </p:spPr>
      </p:pic>
      <p:sp>
        <p:nvSpPr>
          <p:cNvPr id="8" name="Arrow: Left 7">
            <a:extLst>
              <a:ext uri="{FF2B5EF4-FFF2-40B4-BE49-F238E27FC236}">
                <a16:creationId xmlns:a16="http://schemas.microsoft.com/office/drawing/2014/main" id="{41894B99-3C09-45B7-AA32-F219B6DEC231}"/>
              </a:ext>
            </a:extLst>
          </p:cNvPr>
          <p:cNvSpPr/>
          <p:nvPr/>
        </p:nvSpPr>
        <p:spPr>
          <a:xfrm rot="10800000">
            <a:off x="240791" y="2667000"/>
            <a:ext cx="5212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sp>
        <p:nvSpPr>
          <p:cNvPr id="6" name="TextBox 5">
            <a:extLst>
              <a:ext uri="{FF2B5EF4-FFF2-40B4-BE49-F238E27FC236}">
                <a16:creationId xmlns:a16="http://schemas.microsoft.com/office/drawing/2014/main" id="{4413C905-CE87-4EC3-850E-1463AD704A94}"/>
              </a:ext>
            </a:extLst>
          </p:cNvPr>
          <p:cNvSpPr txBox="1"/>
          <p:nvPr/>
        </p:nvSpPr>
        <p:spPr>
          <a:xfrm>
            <a:off x="4266406" y="762000"/>
            <a:ext cx="7638117" cy="1477328"/>
          </a:xfrm>
          <a:prstGeom prst="rect">
            <a:avLst/>
          </a:prstGeom>
          <a:noFill/>
        </p:spPr>
        <p:txBody>
          <a:bodyPr wrap="none" rtlCol="0">
            <a:spAutoFit/>
          </a:bodyPr>
          <a:lstStyle/>
          <a:p>
            <a:r>
              <a:rPr lang="en-GB" dirty="0">
                <a:solidFill>
                  <a:srgbClr val="00B050"/>
                </a:solidFill>
              </a:rPr>
              <a:t>// 1. Provide a list of classes that you want to serialise</a:t>
            </a:r>
          </a:p>
          <a:p>
            <a:r>
              <a:rPr lang="en-GB" dirty="0">
                <a:solidFill>
                  <a:srgbClr val="00B050"/>
                </a:solidFill>
              </a:rPr>
              <a:t>// 2. Initialise an </a:t>
            </a:r>
            <a:r>
              <a:rPr lang="en-GB" dirty="0" err="1">
                <a:solidFill>
                  <a:srgbClr val="00B050"/>
                </a:solidFill>
              </a:rPr>
              <a:t>XStream</a:t>
            </a:r>
            <a:r>
              <a:rPr lang="en-GB" dirty="0">
                <a:solidFill>
                  <a:srgbClr val="00B050"/>
                </a:solidFill>
              </a:rPr>
              <a:t> object and set up security rules</a:t>
            </a:r>
          </a:p>
          <a:p>
            <a:r>
              <a:rPr lang="en-GB" dirty="0">
                <a:solidFill>
                  <a:srgbClr val="00B050"/>
                </a:solidFill>
              </a:rPr>
              <a:t>// 3. Use </a:t>
            </a:r>
            <a:r>
              <a:rPr lang="en-GB" dirty="0" err="1">
                <a:solidFill>
                  <a:srgbClr val="00B050"/>
                </a:solidFill>
              </a:rPr>
              <a:t>XStream</a:t>
            </a:r>
            <a:r>
              <a:rPr lang="en-GB" dirty="0">
                <a:solidFill>
                  <a:srgbClr val="00B050"/>
                </a:solidFill>
              </a:rPr>
              <a:t> object to initialize an </a:t>
            </a:r>
            <a:r>
              <a:rPr lang="en-GB" dirty="0" err="1">
                <a:solidFill>
                  <a:srgbClr val="00B050"/>
                </a:solidFill>
              </a:rPr>
              <a:t>Object</a:t>
            </a:r>
            <a:r>
              <a:rPr lang="en-GB" b="1" dirty="0" err="1">
                <a:solidFill>
                  <a:srgbClr val="00B050"/>
                </a:solidFill>
              </a:rPr>
              <a:t>Input</a:t>
            </a:r>
            <a:r>
              <a:rPr lang="en-GB" dirty="0" err="1">
                <a:solidFill>
                  <a:srgbClr val="00B050"/>
                </a:solidFill>
              </a:rPr>
              <a:t>Stream</a:t>
            </a:r>
            <a:r>
              <a:rPr lang="en-GB" dirty="0">
                <a:solidFill>
                  <a:srgbClr val="00B050"/>
                </a:solidFill>
              </a:rPr>
              <a:t> from a specific file</a:t>
            </a:r>
          </a:p>
          <a:p>
            <a:r>
              <a:rPr lang="en-GB" dirty="0">
                <a:solidFill>
                  <a:srgbClr val="00B050"/>
                </a:solidFill>
              </a:rPr>
              <a:t>// 4. Call the </a:t>
            </a:r>
            <a:r>
              <a:rPr lang="en-GB" dirty="0" err="1">
                <a:solidFill>
                  <a:srgbClr val="00B050"/>
                </a:solidFill>
              </a:rPr>
              <a:t>is.readObject</a:t>
            </a:r>
            <a:r>
              <a:rPr lang="en-GB" dirty="0">
                <a:solidFill>
                  <a:srgbClr val="00B050"/>
                </a:solidFill>
              </a:rPr>
              <a:t>() method to assign values to the object e.g. products</a:t>
            </a:r>
          </a:p>
          <a:p>
            <a:r>
              <a:rPr lang="en-GB" dirty="0">
                <a:solidFill>
                  <a:srgbClr val="00B050"/>
                </a:solidFill>
              </a:rPr>
              <a:t>// 5. Close the stream / file</a:t>
            </a:r>
          </a:p>
        </p:txBody>
      </p:sp>
      <p:cxnSp>
        <p:nvCxnSpPr>
          <p:cNvPr id="4" name="Straight Connector 3">
            <a:extLst>
              <a:ext uri="{FF2B5EF4-FFF2-40B4-BE49-F238E27FC236}">
                <a16:creationId xmlns:a16="http://schemas.microsoft.com/office/drawing/2014/main" id="{5DFAC8A2-C654-4C0C-9948-49BC744E2ED8}"/>
              </a:ext>
            </a:extLst>
          </p:cNvPr>
          <p:cNvCxnSpPr/>
          <p:nvPr/>
        </p:nvCxnSpPr>
        <p:spPr>
          <a:xfrm>
            <a:off x="762000" y="3048000"/>
            <a:ext cx="1066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6843D9DD-6D2C-4D38-9800-55B5A76C0B2B}"/>
              </a:ext>
            </a:extLst>
          </p:cNvPr>
          <p:cNvSpPr>
            <a:spLocks noChangeArrowheads="1"/>
          </p:cNvSpPr>
          <p:nvPr/>
        </p:nvSpPr>
        <p:spPr bwMode="auto">
          <a:xfrm>
            <a:off x="3429797" y="2593776"/>
            <a:ext cx="8381203" cy="3785652"/>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1600" b="0" i="0" u="none" strike="noStrike" cap="none" normalizeH="0" baseline="0" dirty="0">
                <a:ln>
                  <a:noFill/>
                </a:ln>
                <a:solidFill>
                  <a:srgbClr val="9E880D"/>
                </a:solidFill>
                <a:effectLst/>
                <a:latin typeface="JetBrains Mono"/>
              </a:rPr>
              <a:t>@SuppressWarnings</a:t>
            </a:r>
            <a:r>
              <a:rPr kumimoji="0" lang="en-VI" altLang="en-VI" sz="1600" b="0" i="0" u="none" strike="noStrike" cap="none" normalizeH="0" baseline="0" dirty="0">
                <a:ln>
                  <a:noFill/>
                </a:ln>
                <a:solidFill>
                  <a:srgbClr val="080808"/>
                </a:solidFill>
                <a:effectLst/>
                <a:latin typeface="JetBrains Mono"/>
              </a:rPr>
              <a:t>(</a:t>
            </a:r>
            <a:r>
              <a:rPr kumimoji="0" lang="en-VI" altLang="en-VI" sz="1600" b="0" i="0" u="none" strike="noStrike" cap="none" normalizeH="0" baseline="0" dirty="0">
                <a:ln>
                  <a:noFill/>
                </a:ln>
                <a:solidFill>
                  <a:srgbClr val="067D17"/>
                </a:solidFill>
                <a:effectLst/>
                <a:latin typeface="JetBrains Mono"/>
              </a:rPr>
              <a:t>"unchecked"</a:t>
            </a:r>
            <a:r>
              <a:rPr kumimoji="0" lang="en-VI" altLang="en-VI" sz="1600" b="0" i="0" u="none" strike="noStrike" cap="none" normalizeH="0" baseline="0" dirty="0">
                <a:ln>
                  <a:noFill/>
                </a:ln>
                <a:solidFill>
                  <a:srgbClr val="080808"/>
                </a:solidFill>
                <a:effectLst/>
                <a:latin typeface="JetBrains Mono"/>
              </a:rPr>
              <a:t>)</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033B3"/>
                </a:solidFill>
                <a:effectLst/>
                <a:latin typeface="JetBrains Mono"/>
              </a:rPr>
              <a:t>public void </a:t>
            </a:r>
            <a:r>
              <a:rPr kumimoji="0" lang="en-VI" altLang="en-VI" sz="1600" b="0" i="0" u="none" strike="noStrike" cap="none" normalizeH="0" baseline="0" dirty="0">
                <a:ln>
                  <a:noFill/>
                </a:ln>
                <a:solidFill>
                  <a:srgbClr val="00627A"/>
                </a:solidFill>
                <a:effectLst/>
                <a:latin typeface="JetBrains Mono"/>
              </a:rPr>
              <a:t>load</a:t>
            </a: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a:ln>
                  <a:noFill/>
                </a:ln>
                <a:solidFill>
                  <a:srgbClr val="0033B3"/>
                </a:solidFill>
                <a:effectLst/>
                <a:latin typeface="JetBrains Mono"/>
              </a:rPr>
              <a:t>throws </a:t>
            </a:r>
            <a:r>
              <a:rPr kumimoji="0" lang="en-VI" altLang="en-VI" sz="1600" b="0" i="0" u="none" strike="noStrike" cap="none" normalizeH="0" baseline="0" dirty="0">
                <a:ln>
                  <a:noFill/>
                </a:ln>
                <a:solidFill>
                  <a:srgbClr val="000000"/>
                </a:solidFill>
                <a:effectLst/>
                <a:latin typeface="JetBrains Mono"/>
              </a:rPr>
              <a:t>Exception </a:t>
            </a:r>
            <a:r>
              <a:rPr kumimoji="0" lang="en-VI" altLang="en-VI" sz="1600" b="0" i="0" u="none" strike="noStrike" cap="none" normalizeH="0" baseline="0" dirty="0">
                <a:ln>
                  <a:noFill/>
                </a:ln>
                <a:solidFill>
                  <a:srgbClr val="080808"/>
                </a:solidFill>
                <a:effectLst/>
                <a:latin typeface="JetBrains Mono"/>
              </a:rPr>
              <a:t>{</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1" u="none" strike="noStrike" cap="none" normalizeH="0" baseline="0" dirty="0">
                <a:ln>
                  <a:noFill/>
                </a:ln>
                <a:solidFill>
                  <a:srgbClr val="8C8C8C"/>
                </a:solidFill>
                <a:effectLst/>
                <a:latin typeface="JetBrains Mono"/>
              </a:rPr>
              <a:t>//list of classes that you wish to include in the serialisation, separated by a comma</a:t>
            </a:r>
            <a:br>
              <a:rPr kumimoji="0" lang="en-VI" altLang="en-VI" sz="1600" b="0" i="1" u="none" strike="noStrike" cap="none" normalizeH="0" baseline="0" dirty="0">
                <a:ln>
                  <a:noFill/>
                </a:ln>
                <a:solidFill>
                  <a:srgbClr val="8C8C8C"/>
                </a:solidFill>
                <a:effectLst/>
                <a:latin typeface="JetBrains Mono"/>
              </a:rPr>
            </a:br>
            <a:r>
              <a:rPr kumimoji="0" lang="en-VI" altLang="en-VI" sz="1600" b="0" i="1" u="none" strike="noStrike" cap="none" normalizeH="0" baseline="0" dirty="0">
                <a:ln>
                  <a:noFill/>
                </a:ln>
                <a:solidFill>
                  <a:srgbClr val="8C8C8C"/>
                </a:solidFill>
                <a:effectLst/>
                <a:latin typeface="JetBrains Mono"/>
              </a:rPr>
              <a:t>    </a:t>
            </a:r>
            <a:r>
              <a:rPr kumimoji="0" lang="en-VI" altLang="en-VI" sz="1600" b="0" i="0" u="none" strike="noStrike" cap="none" normalizeH="0" baseline="0" dirty="0">
                <a:ln>
                  <a:noFill/>
                </a:ln>
                <a:solidFill>
                  <a:srgbClr val="000000"/>
                </a:solidFill>
                <a:effectLst/>
                <a:latin typeface="JetBrains Mono"/>
              </a:rPr>
              <a:t>Class</a:t>
            </a:r>
            <a:r>
              <a:rPr kumimoji="0" lang="en-VI" altLang="en-VI" sz="1600" b="0" i="0" u="none" strike="noStrike" cap="none" normalizeH="0" baseline="0" dirty="0">
                <a:ln>
                  <a:noFill/>
                </a:ln>
                <a:solidFill>
                  <a:srgbClr val="080808"/>
                </a:solidFill>
                <a:effectLst/>
                <a:latin typeface="JetBrains Mono"/>
              </a:rPr>
              <a:t>&lt;?&gt;[] </a:t>
            </a:r>
            <a:r>
              <a:rPr kumimoji="0" lang="en-VI" altLang="en-VI" sz="1600" b="0" i="0" u="none" strike="noStrike" cap="none" normalizeH="0" baseline="0" dirty="0">
                <a:ln>
                  <a:noFill/>
                </a:ln>
                <a:solidFill>
                  <a:srgbClr val="000000"/>
                </a:solidFill>
                <a:effectLst/>
                <a:latin typeface="JetBrains Mono"/>
              </a:rPr>
              <a:t>classes </a:t>
            </a: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a:ln>
                  <a:noFill/>
                </a:ln>
                <a:solidFill>
                  <a:srgbClr val="0033B3"/>
                </a:solidFill>
                <a:effectLst/>
                <a:latin typeface="JetBrains Mono"/>
              </a:rPr>
              <a:t>new </a:t>
            </a:r>
            <a:r>
              <a:rPr kumimoji="0" lang="en-VI" altLang="en-VI" sz="1600" b="0" i="0" u="none" strike="noStrike" cap="none" normalizeH="0" baseline="0" dirty="0">
                <a:ln>
                  <a:noFill/>
                </a:ln>
                <a:solidFill>
                  <a:srgbClr val="080808"/>
                </a:solidFill>
                <a:effectLst/>
                <a:latin typeface="JetBrains Mono"/>
              </a:rPr>
              <a:t>Class[] { </a:t>
            </a:r>
            <a:r>
              <a:rPr kumimoji="0" lang="en-VI" altLang="en-VI" sz="1600" b="0" i="0" u="none" strike="noStrike" cap="none" normalizeH="0" baseline="0" dirty="0" err="1">
                <a:ln>
                  <a:noFill/>
                </a:ln>
                <a:solidFill>
                  <a:srgbClr val="000000"/>
                </a:solidFill>
                <a:effectLst/>
                <a:latin typeface="JetBrains Mono"/>
              </a:rPr>
              <a:t>Product</a:t>
            </a:r>
            <a:r>
              <a:rPr kumimoji="0" lang="en-VI" altLang="en-VI" sz="1600" b="0" i="0" u="none" strike="noStrike" cap="none" normalizeH="0" baseline="0" dirty="0" err="1">
                <a:ln>
                  <a:noFill/>
                </a:ln>
                <a:solidFill>
                  <a:srgbClr val="080808"/>
                </a:solidFill>
                <a:effectLst/>
                <a:latin typeface="JetBrains Mono"/>
              </a:rPr>
              <a:t>.</a:t>
            </a:r>
            <a:r>
              <a:rPr kumimoji="0" lang="en-VI" altLang="en-VI" sz="1600" b="0" i="0" u="none" strike="noStrike" cap="none" normalizeH="0" baseline="0" dirty="0" err="1">
                <a:ln>
                  <a:noFill/>
                </a:ln>
                <a:solidFill>
                  <a:srgbClr val="0033B3"/>
                </a:solidFill>
                <a:effectLst/>
                <a:latin typeface="JetBrains Mono"/>
              </a:rPr>
              <a:t>class</a:t>
            </a:r>
            <a:r>
              <a:rPr kumimoji="0" lang="en-VI" altLang="en-VI" sz="1600" b="0" i="0" u="none" strike="noStrike" cap="none" normalizeH="0" baseline="0" dirty="0">
                <a:ln>
                  <a:noFill/>
                </a:ln>
                <a:solidFill>
                  <a:srgbClr val="0033B3"/>
                </a:solidFill>
                <a:effectLst/>
                <a:latin typeface="JetBrains Mono"/>
              </a:rPr>
              <a:t> </a:t>
            </a:r>
            <a:r>
              <a:rPr kumimoji="0" lang="en-VI" altLang="en-VI" sz="1600" b="0" i="0" u="none" strike="noStrike" cap="none" normalizeH="0" baseline="0" dirty="0">
                <a:ln>
                  <a:noFill/>
                </a:ln>
                <a:solidFill>
                  <a:srgbClr val="080808"/>
                </a:solidFill>
                <a:effectLst/>
                <a:latin typeface="JetBrains Mono"/>
              </a:rPr>
              <a:t>};</a:t>
            </a:r>
            <a:r>
              <a:rPr kumimoji="0" lang="en-GB" altLang="en-VI" sz="1600" b="0" i="0" u="none" strike="noStrike" cap="none" normalizeH="0" baseline="0" dirty="0">
                <a:ln>
                  <a:noFill/>
                </a:ln>
                <a:solidFill>
                  <a:srgbClr val="080808"/>
                </a:solidFill>
                <a:effectLst/>
                <a:latin typeface="JetBrains Mono"/>
              </a:rPr>
              <a:t>     </a:t>
            </a:r>
            <a:r>
              <a:rPr kumimoji="0" lang="en-GB" altLang="en-VI" sz="1600" b="1" i="0" u="none" strike="noStrike" cap="none" normalizeH="0" baseline="0" dirty="0">
                <a:ln>
                  <a:noFill/>
                </a:ln>
                <a:solidFill>
                  <a:srgbClr val="00B050"/>
                </a:solidFill>
                <a:effectLst/>
                <a:latin typeface="JetBrains Mono"/>
              </a:rPr>
              <a:t>//1</a:t>
            </a: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1" u="none" strike="noStrike" cap="none" normalizeH="0" baseline="0" dirty="0">
                <a:ln>
                  <a:noFill/>
                </a:ln>
                <a:solidFill>
                  <a:srgbClr val="8C8C8C"/>
                </a:solidFill>
                <a:effectLst/>
                <a:latin typeface="JetBrains Mono"/>
              </a:rPr>
              <a:t>//setting up the </a:t>
            </a:r>
            <a:r>
              <a:rPr kumimoji="0" lang="en-VI" altLang="en-VI" sz="1600" b="0" i="1" u="none" strike="noStrike" cap="none" normalizeH="0" baseline="0" dirty="0" err="1">
                <a:ln>
                  <a:noFill/>
                </a:ln>
                <a:solidFill>
                  <a:srgbClr val="8C8C8C"/>
                </a:solidFill>
                <a:effectLst/>
                <a:latin typeface="JetBrains Mono"/>
              </a:rPr>
              <a:t>xstream</a:t>
            </a:r>
            <a:r>
              <a:rPr kumimoji="0" lang="en-VI" altLang="en-VI" sz="1600" b="0" i="1" u="none" strike="noStrike" cap="none" normalizeH="0" baseline="0" dirty="0">
                <a:ln>
                  <a:noFill/>
                </a:ln>
                <a:solidFill>
                  <a:srgbClr val="8C8C8C"/>
                </a:solidFill>
                <a:effectLst/>
                <a:latin typeface="JetBrains Mono"/>
              </a:rPr>
              <a:t> object with default security and the above classes</a:t>
            </a:r>
            <a:br>
              <a:rPr kumimoji="0" lang="en-VI" altLang="en-VI" sz="1600" b="0" i="1" u="none" strike="noStrike" cap="none" normalizeH="0" baseline="0" dirty="0">
                <a:ln>
                  <a:noFill/>
                </a:ln>
                <a:solidFill>
                  <a:srgbClr val="8C8C8C"/>
                </a:solidFill>
                <a:effectLst/>
                <a:latin typeface="JetBrains Mono"/>
              </a:rPr>
            </a:br>
            <a:r>
              <a:rPr kumimoji="0" lang="en-VI" altLang="en-VI" sz="1600" b="0" i="1" u="none" strike="noStrike" cap="none" normalizeH="0" baseline="0" dirty="0">
                <a:ln>
                  <a:noFill/>
                </a:ln>
                <a:solidFill>
                  <a:srgbClr val="8C8C8C"/>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XStream</a:t>
            </a:r>
            <a:r>
              <a:rPr kumimoji="0" lang="en-VI" altLang="en-VI" sz="1600" b="0" i="0" u="none" strike="noStrike" cap="none" normalizeH="0" baseline="0" dirty="0">
                <a:ln>
                  <a:noFill/>
                </a:ln>
                <a:solidFill>
                  <a:srgbClr val="000000"/>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xstream</a:t>
            </a:r>
            <a:r>
              <a:rPr kumimoji="0" lang="en-VI" altLang="en-VI" sz="1600" b="0" i="0" u="none" strike="noStrike" cap="none" normalizeH="0" baseline="0" dirty="0">
                <a:ln>
                  <a:noFill/>
                </a:ln>
                <a:solidFill>
                  <a:srgbClr val="000000"/>
                </a:solidFill>
                <a:effectLst/>
                <a:latin typeface="JetBrains Mono"/>
              </a:rPr>
              <a:t> </a:t>
            </a: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a:ln>
                  <a:noFill/>
                </a:ln>
                <a:solidFill>
                  <a:srgbClr val="0033B3"/>
                </a:solidFill>
                <a:effectLst/>
                <a:latin typeface="JetBrains Mono"/>
              </a:rPr>
              <a:t>new </a:t>
            </a:r>
            <a:r>
              <a:rPr kumimoji="0" lang="en-VI" altLang="en-VI" sz="1600" b="0" i="0" u="none" strike="noStrike" cap="none" normalizeH="0" baseline="0" dirty="0" err="1">
                <a:ln>
                  <a:noFill/>
                </a:ln>
                <a:solidFill>
                  <a:srgbClr val="080808"/>
                </a:solidFill>
                <a:effectLst/>
                <a:latin typeface="JetBrains Mono"/>
              </a:rPr>
              <a:t>XStream</a:t>
            </a:r>
            <a:r>
              <a:rPr kumimoji="0" lang="en-VI" altLang="en-VI" sz="1600" b="0" i="0" u="none" strike="noStrike" cap="none" normalizeH="0" baseline="0" dirty="0">
                <a:ln>
                  <a:noFill/>
                </a:ln>
                <a:solidFill>
                  <a:srgbClr val="080808"/>
                </a:solidFill>
                <a:effectLst/>
                <a:latin typeface="JetBrains Mono"/>
              </a:rPr>
              <a:t>(</a:t>
            </a:r>
            <a:r>
              <a:rPr kumimoji="0" lang="en-VI" altLang="en-VI" sz="1600" b="0" i="0" u="none" strike="noStrike" cap="none" normalizeH="0" baseline="0" dirty="0">
                <a:ln>
                  <a:noFill/>
                </a:ln>
                <a:solidFill>
                  <a:srgbClr val="0033B3"/>
                </a:solidFill>
                <a:effectLst/>
                <a:latin typeface="JetBrains Mono"/>
              </a:rPr>
              <a:t>new </a:t>
            </a:r>
            <a:r>
              <a:rPr kumimoji="0" lang="en-VI" altLang="en-VI" sz="1600" b="0" i="0" u="none" strike="noStrike" cap="none" normalizeH="0" baseline="0" dirty="0" err="1">
                <a:ln>
                  <a:noFill/>
                </a:ln>
                <a:solidFill>
                  <a:srgbClr val="080808"/>
                </a:solidFill>
                <a:effectLst/>
                <a:latin typeface="JetBrains Mono"/>
              </a:rPr>
              <a:t>DomDriver</a:t>
            </a:r>
            <a:r>
              <a:rPr kumimoji="0" lang="en-VI" altLang="en-VI" sz="1600" b="0" i="0" u="none" strike="noStrike" cap="none" normalizeH="0" baseline="0" dirty="0">
                <a:ln>
                  <a:noFill/>
                </a:ln>
                <a:solidFill>
                  <a:srgbClr val="080808"/>
                </a:solidFill>
                <a:effectLst/>
                <a:latin typeface="JetBrains Mono"/>
              </a:rPr>
              <a:t>());</a:t>
            </a:r>
            <a:r>
              <a:rPr kumimoji="0" lang="en-GB"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XStream</a:t>
            </a:r>
            <a:r>
              <a:rPr kumimoji="0" lang="en-VI" altLang="en-VI" sz="1600" b="0" i="0" u="none" strike="noStrike" cap="none" normalizeH="0" baseline="0" dirty="0" err="1">
                <a:ln>
                  <a:noFill/>
                </a:ln>
                <a:solidFill>
                  <a:srgbClr val="080808"/>
                </a:solidFill>
                <a:effectLst/>
                <a:latin typeface="JetBrains Mono"/>
              </a:rPr>
              <a:t>.</a:t>
            </a:r>
            <a:r>
              <a:rPr kumimoji="0" lang="en-VI" altLang="en-VI" sz="1600" b="0" i="1" u="none" strike="noStrike" cap="none" normalizeH="0" baseline="0" dirty="0" err="1">
                <a:ln>
                  <a:noFill/>
                </a:ln>
                <a:solidFill>
                  <a:srgbClr val="080808"/>
                </a:solidFill>
                <a:effectLst/>
                <a:latin typeface="JetBrains Mono"/>
              </a:rPr>
              <a:t>setupDefaultSecurity</a:t>
            </a:r>
            <a:r>
              <a:rPr kumimoji="0" lang="en-VI" altLang="en-VI" sz="1600" b="0" i="0" u="none" strike="noStrike" cap="none" normalizeH="0" baseline="0" dirty="0">
                <a:ln>
                  <a:noFill/>
                </a:ln>
                <a:solidFill>
                  <a:srgbClr val="080808"/>
                </a:solidFill>
                <a:effectLst/>
                <a:latin typeface="JetBrains Mono"/>
              </a:rPr>
              <a:t>(</a:t>
            </a:r>
            <a:r>
              <a:rPr kumimoji="0" lang="en-VI" altLang="en-VI" sz="1600" b="0" i="0" u="none" strike="noStrike" cap="none" normalizeH="0" baseline="0" dirty="0" err="1">
                <a:ln>
                  <a:noFill/>
                </a:ln>
                <a:solidFill>
                  <a:srgbClr val="000000"/>
                </a:solidFill>
                <a:effectLst/>
                <a:latin typeface="JetBrains Mono"/>
              </a:rPr>
              <a:t>xstream</a:t>
            </a:r>
            <a:r>
              <a:rPr kumimoji="0" lang="en-VI" altLang="en-VI" sz="1600" b="0" i="0" u="none" strike="noStrike" cap="none" normalizeH="0" baseline="0" dirty="0">
                <a:ln>
                  <a:noFill/>
                </a:ln>
                <a:solidFill>
                  <a:srgbClr val="080808"/>
                </a:solidFill>
                <a:effectLst/>
                <a:latin typeface="JetBrains Mono"/>
              </a:rPr>
              <a:t>);</a:t>
            </a:r>
            <a:r>
              <a:rPr kumimoji="0" lang="en-GB" altLang="en-VI" sz="1600" b="0" i="0" u="none" strike="noStrike" cap="none" normalizeH="0" baseline="0" dirty="0">
                <a:ln>
                  <a:noFill/>
                </a:ln>
                <a:solidFill>
                  <a:srgbClr val="080808"/>
                </a:solidFill>
                <a:effectLst/>
                <a:latin typeface="JetBrains Mono"/>
              </a:rPr>
              <a:t>                                 </a:t>
            </a:r>
            <a:r>
              <a:rPr kumimoji="0" lang="en-GB" altLang="en-VI" sz="1600" b="1" i="0" u="none" strike="noStrike" cap="none" normalizeH="0" baseline="0" dirty="0">
                <a:ln>
                  <a:noFill/>
                </a:ln>
                <a:solidFill>
                  <a:srgbClr val="00B050"/>
                </a:solidFill>
                <a:effectLst/>
                <a:latin typeface="JetBrains Mono"/>
              </a:rPr>
              <a:t>//2</a:t>
            </a:r>
            <a:r>
              <a:rPr kumimoji="0" lang="en-GB"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xstream</a:t>
            </a:r>
            <a:r>
              <a:rPr kumimoji="0" lang="en-VI" altLang="en-VI" sz="1600" b="0" i="0" u="none" strike="noStrike" cap="none" normalizeH="0" baseline="0" dirty="0" err="1">
                <a:ln>
                  <a:noFill/>
                </a:ln>
                <a:solidFill>
                  <a:srgbClr val="080808"/>
                </a:solidFill>
                <a:effectLst/>
                <a:latin typeface="JetBrains Mono"/>
              </a:rPr>
              <a:t>.allowTypes</a:t>
            </a:r>
            <a:r>
              <a:rPr kumimoji="0" lang="en-VI" altLang="en-VI" sz="1600" b="0" i="0" u="none" strike="noStrike" cap="none" normalizeH="0" baseline="0" dirty="0">
                <a:ln>
                  <a:noFill/>
                </a:ln>
                <a:solidFill>
                  <a:srgbClr val="080808"/>
                </a:solidFill>
                <a:effectLst/>
                <a:latin typeface="JetBrains Mono"/>
              </a:rPr>
              <a:t>(</a:t>
            </a:r>
            <a:r>
              <a:rPr kumimoji="0" lang="en-VI" altLang="en-VI" sz="1600" b="0" i="0" u="none" strike="noStrike" cap="none" normalizeH="0" baseline="0" dirty="0">
                <a:ln>
                  <a:noFill/>
                </a:ln>
                <a:solidFill>
                  <a:srgbClr val="000000"/>
                </a:solidFill>
                <a:effectLst/>
                <a:latin typeface="JetBrains Mono"/>
              </a:rPr>
              <a:t>classes</a:t>
            </a:r>
            <a:r>
              <a:rPr kumimoji="0" lang="en-VI" altLang="en-VI" sz="1600" b="0" i="0" u="none" strike="noStrike" cap="none" normalizeH="0" baseline="0" dirty="0">
                <a:ln>
                  <a:noFill/>
                </a:ln>
                <a:solidFill>
                  <a:srgbClr val="080808"/>
                </a:solidFill>
                <a:effectLst/>
                <a:latin typeface="JetBrains Mono"/>
              </a:rPr>
              <a:t>);</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1" u="none" strike="noStrike" cap="none" normalizeH="0" baseline="0" dirty="0">
                <a:ln>
                  <a:noFill/>
                </a:ln>
                <a:solidFill>
                  <a:srgbClr val="8C8C8C"/>
                </a:solidFill>
                <a:effectLst/>
                <a:latin typeface="JetBrains Mono"/>
              </a:rPr>
              <a:t>//doing the actual serialisation to an XML file</a:t>
            </a:r>
            <a:br>
              <a:rPr kumimoji="0" lang="en-VI" altLang="en-VI" sz="1600" b="0" i="1" u="none" strike="noStrike" cap="none" normalizeH="0" baseline="0" dirty="0">
                <a:ln>
                  <a:noFill/>
                </a:ln>
                <a:solidFill>
                  <a:srgbClr val="8C8C8C"/>
                </a:solidFill>
                <a:effectLst/>
                <a:latin typeface="JetBrains Mono"/>
              </a:rPr>
            </a:br>
            <a:r>
              <a:rPr kumimoji="0" lang="en-VI" altLang="en-VI" sz="1600" b="0" i="1" u="none" strike="noStrike" cap="none" normalizeH="0" baseline="0" dirty="0">
                <a:ln>
                  <a:noFill/>
                </a:ln>
                <a:solidFill>
                  <a:srgbClr val="8C8C8C"/>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ObjectInputStream</a:t>
            </a:r>
            <a:r>
              <a:rPr kumimoji="0" lang="en-VI" altLang="en-VI" sz="1600" b="0" i="0" u="none" strike="noStrike" cap="none" normalizeH="0" baseline="0" dirty="0">
                <a:ln>
                  <a:noFill/>
                </a:ln>
                <a:solidFill>
                  <a:srgbClr val="000000"/>
                </a:solidFill>
                <a:effectLst/>
                <a:latin typeface="JetBrains Mono"/>
              </a:rPr>
              <a:t> is </a:t>
            </a: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xstream</a:t>
            </a:r>
            <a:r>
              <a:rPr kumimoji="0" lang="en-VI" altLang="en-VI" sz="1600" b="0" i="0" u="none" strike="noStrike" cap="none" normalizeH="0" baseline="0" dirty="0" err="1">
                <a:ln>
                  <a:noFill/>
                </a:ln>
                <a:solidFill>
                  <a:srgbClr val="080808"/>
                </a:solidFill>
                <a:effectLst/>
                <a:latin typeface="JetBrains Mono"/>
              </a:rPr>
              <a:t>.createObjectInputStream</a:t>
            </a:r>
            <a:r>
              <a:rPr kumimoji="0" lang="en-VI" altLang="en-VI" sz="1600" b="0" i="0" u="none" strike="noStrike" cap="none" normalizeH="0" baseline="0" dirty="0">
                <a:ln>
                  <a:noFill/>
                </a:ln>
                <a:solidFill>
                  <a:srgbClr val="080808"/>
                </a:solidFill>
                <a:effectLst/>
                <a:latin typeface="JetBrains Mono"/>
              </a:rPr>
              <a:t>(</a:t>
            </a:r>
            <a:r>
              <a:rPr kumimoji="0" lang="en-VI" altLang="en-VI" sz="1600" b="0" i="0" u="none" strike="noStrike" cap="none" normalizeH="0" baseline="0" dirty="0">
                <a:ln>
                  <a:noFill/>
                </a:ln>
                <a:solidFill>
                  <a:srgbClr val="0033B3"/>
                </a:solidFill>
                <a:effectLst/>
                <a:latin typeface="JetBrains Mono"/>
              </a:rPr>
              <a:t>new </a:t>
            </a:r>
            <a:r>
              <a:rPr kumimoji="0" lang="en-VI" altLang="en-VI" sz="1600" b="0" i="0" u="none" strike="noStrike" cap="none" normalizeH="0" baseline="0" dirty="0" err="1">
                <a:ln>
                  <a:noFill/>
                </a:ln>
                <a:solidFill>
                  <a:srgbClr val="080808"/>
                </a:solidFill>
                <a:effectLst/>
                <a:latin typeface="JetBrains Mono"/>
              </a:rPr>
              <a:t>FileReader</a:t>
            </a:r>
            <a:r>
              <a:rPr kumimoji="0" lang="en-VI" altLang="en-VI" sz="1600" b="0" i="0" u="none" strike="noStrike" cap="none" normalizeH="0" baseline="0" dirty="0">
                <a:ln>
                  <a:noFill/>
                </a:ln>
                <a:solidFill>
                  <a:srgbClr val="080808"/>
                </a:solidFill>
                <a:effectLst/>
                <a:latin typeface="JetBrains Mono"/>
              </a:rPr>
              <a:t>(</a:t>
            </a:r>
            <a:r>
              <a:rPr kumimoji="0" lang="en-VI" altLang="en-VI" sz="1600" b="0" i="0" u="none" strike="noStrike" cap="none" normalizeH="0" baseline="0" dirty="0">
                <a:ln>
                  <a:noFill/>
                </a:ln>
                <a:solidFill>
                  <a:srgbClr val="067D17"/>
                </a:solidFill>
                <a:effectLst/>
                <a:latin typeface="JetBrains Mono"/>
              </a:rPr>
              <a:t>"products.xml"</a:t>
            </a:r>
            <a:r>
              <a:rPr kumimoji="0" lang="en-VI" altLang="en-VI" sz="1600" b="0" i="0" u="none" strike="noStrike" cap="none" normalizeH="0" baseline="0" dirty="0">
                <a:ln>
                  <a:noFill/>
                </a:ln>
                <a:solidFill>
                  <a:srgbClr val="080808"/>
                </a:solidFill>
                <a:effectLst/>
                <a:latin typeface="JetBrains Mono"/>
              </a:rPr>
              <a:t>));</a:t>
            </a:r>
            <a:r>
              <a:rPr kumimoji="0" lang="en-GB" altLang="en-VI" sz="1600" b="0" i="0" u="none" strike="noStrike" cap="none" normalizeH="0" baseline="0" dirty="0">
                <a:ln>
                  <a:noFill/>
                </a:ln>
                <a:solidFill>
                  <a:srgbClr val="080808"/>
                </a:solidFill>
                <a:effectLst/>
                <a:latin typeface="JetBrains Mono"/>
              </a:rPr>
              <a:t>   </a:t>
            </a:r>
            <a:r>
              <a:rPr kumimoji="0" lang="en-GB" altLang="en-VI" sz="1600" b="1" i="0" u="none" strike="noStrike" cap="none" normalizeH="0" baseline="0" dirty="0">
                <a:ln>
                  <a:noFill/>
                </a:ln>
                <a:solidFill>
                  <a:srgbClr val="00B050"/>
                </a:solidFill>
                <a:effectLst/>
                <a:latin typeface="JetBrains Mono"/>
              </a:rPr>
              <a:t>//3</a:t>
            </a: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a:ln>
                  <a:noFill/>
                </a:ln>
                <a:solidFill>
                  <a:srgbClr val="871094"/>
                </a:solidFill>
                <a:effectLst/>
                <a:latin typeface="JetBrains Mono"/>
              </a:rPr>
              <a:t>products </a:t>
            </a: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ArrayList</a:t>
            </a:r>
            <a:r>
              <a:rPr kumimoji="0" lang="en-VI" altLang="en-VI" sz="1600" b="0" i="0" u="none" strike="noStrike" cap="none" normalizeH="0" baseline="0" dirty="0">
                <a:ln>
                  <a:noFill/>
                </a:ln>
                <a:solidFill>
                  <a:srgbClr val="080808"/>
                </a:solidFill>
                <a:effectLst/>
                <a:latin typeface="JetBrains Mono"/>
              </a:rPr>
              <a:t>&lt;</a:t>
            </a:r>
            <a:r>
              <a:rPr kumimoji="0" lang="en-VI" altLang="en-VI" sz="1600" b="0" i="0" u="none" strike="noStrike" cap="none" normalizeH="0" baseline="0" dirty="0">
                <a:ln>
                  <a:noFill/>
                </a:ln>
                <a:solidFill>
                  <a:srgbClr val="000000"/>
                </a:solidFill>
                <a:effectLst/>
                <a:latin typeface="JetBrains Mono"/>
              </a:rPr>
              <a:t>Product</a:t>
            </a:r>
            <a:r>
              <a:rPr kumimoji="0" lang="en-VI" altLang="en-VI" sz="1600" b="0" i="0" u="none" strike="noStrike" cap="none" normalizeH="0" baseline="0" dirty="0">
                <a:ln>
                  <a:noFill/>
                </a:ln>
                <a:solidFill>
                  <a:srgbClr val="080808"/>
                </a:solidFill>
                <a:effectLst/>
                <a:latin typeface="JetBrains Mono"/>
              </a:rPr>
              <a:t>&gt;) </a:t>
            </a:r>
            <a:r>
              <a:rPr kumimoji="0" lang="en-VI" altLang="en-VI" sz="1600" b="0" i="0" u="none" strike="noStrike" cap="none" normalizeH="0" baseline="0" dirty="0" err="1">
                <a:ln>
                  <a:noFill/>
                </a:ln>
                <a:solidFill>
                  <a:srgbClr val="000000"/>
                </a:solidFill>
                <a:effectLst/>
                <a:latin typeface="JetBrains Mono"/>
              </a:rPr>
              <a:t>is</a:t>
            </a:r>
            <a:r>
              <a:rPr kumimoji="0" lang="en-VI" altLang="en-VI" sz="1600" b="0" i="0" u="none" strike="noStrike" cap="none" normalizeH="0" baseline="0" dirty="0" err="1">
                <a:ln>
                  <a:noFill/>
                </a:ln>
                <a:solidFill>
                  <a:srgbClr val="080808"/>
                </a:solidFill>
                <a:effectLst/>
                <a:latin typeface="JetBrains Mono"/>
              </a:rPr>
              <a:t>.readObject</a:t>
            </a:r>
            <a:r>
              <a:rPr kumimoji="0" lang="en-VI" altLang="en-VI" sz="1600" b="0" i="0" u="none" strike="noStrike" cap="none" normalizeH="0" baseline="0" dirty="0">
                <a:ln>
                  <a:noFill/>
                </a:ln>
                <a:solidFill>
                  <a:srgbClr val="080808"/>
                </a:solidFill>
                <a:effectLst/>
                <a:latin typeface="JetBrains Mono"/>
              </a:rPr>
              <a:t>();</a:t>
            </a:r>
            <a:r>
              <a:rPr kumimoji="0" lang="en-GB" altLang="en-VI" sz="1600" b="0" i="0" u="none" strike="noStrike" cap="none" normalizeH="0" baseline="0" dirty="0">
                <a:ln>
                  <a:noFill/>
                </a:ln>
                <a:solidFill>
                  <a:srgbClr val="080808"/>
                </a:solidFill>
                <a:effectLst/>
                <a:latin typeface="JetBrains Mono"/>
              </a:rPr>
              <a:t>   </a:t>
            </a:r>
            <a:r>
              <a:rPr kumimoji="0" lang="en-GB" altLang="en-VI" sz="1600" b="1" i="0" u="none" strike="noStrike" cap="none" normalizeH="0" baseline="0" dirty="0">
                <a:ln>
                  <a:noFill/>
                </a:ln>
                <a:solidFill>
                  <a:srgbClr val="00B050"/>
                </a:solidFill>
                <a:effectLst/>
                <a:latin typeface="JetBrains Mono"/>
              </a:rPr>
              <a:t>//4</a:t>
            </a: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    </a:t>
            </a:r>
            <a:r>
              <a:rPr kumimoji="0" lang="en-VI" altLang="en-VI" sz="1600" b="0" i="0" u="none" strike="noStrike" cap="none" normalizeH="0" baseline="0" dirty="0" err="1">
                <a:ln>
                  <a:noFill/>
                </a:ln>
                <a:solidFill>
                  <a:srgbClr val="000000"/>
                </a:solidFill>
                <a:effectLst/>
                <a:latin typeface="JetBrains Mono"/>
              </a:rPr>
              <a:t>is</a:t>
            </a:r>
            <a:r>
              <a:rPr kumimoji="0" lang="en-VI" altLang="en-VI" sz="1600" b="0" i="0" u="none" strike="noStrike" cap="none" normalizeH="0" baseline="0" dirty="0" err="1">
                <a:ln>
                  <a:noFill/>
                </a:ln>
                <a:solidFill>
                  <a:srgbClr val="080808"/>
                </a:solidFill>
                <a:effectLst/>
                <a:latin typeface="JetBrains Mono"/>
              </a:rPr>
              <a:t>.close</a:t>
            </a:r>
            <a:r>
              <a:rPr kumimoji="0" lang="en-VI" altLang="en-VI" sz="1600" b="0" i="0" u="none" strike="noStrike" cap="none" normalizeH="0" baseline="0" dirty="0">
                <a:ln>
                  <a:noFill/>
                </a:ln>
                <a:solidFill>
                  <a:srgbClr val="080808"/>
                </a:solidFill>
                <a:effectLst/>
                <a:latin typeface="JetBrains Mono"/>
              </a:rPr>
              <a:t>();</a:t>
            </a:r>
            <a:r>
              <a:rPr kumimoji="0" lang="en-GB" altLang="en-VI" sz="1600" b="0" i="0" u="none" strike="noStrike" cap="none" normalizeH="0" baseline="0" dirty="0">
                <a:ln>
                  <a:noFill/>
                </a:ln>
                <a:solidFill>
                  <a:srgbClr val="080808"/>
                </a:solidFill>
                <a:effectLst/>
                <a:latin typeface="JetBrains Mono"/>
              </a:rPr>
              <a:t>    </a:t>
            </a:r>
            <a:r>
              <a:rPr kumimoji="0" lang="en-GB" altLang="en-VI" sz="1600" b="1" i="0" u="none" strike="noStrike" cap="none" normalizeH="0" baseline="0" dirty="0">
                <a:ln>
                  <a:noFill/>
                </a:ln>
                <a:solidFill>
                  <a:srgbClr val="00B050"/>
                </a:solidFill>
                <a:effectLst/>
                <a:latin typeface="JetBrains Mono"/>
              </a:rPr>
              <a:t>//5</a:t>
            </a:r>
            <a:r>
              <a:rPr kumimoji="0" lang="en-VI" altLang="en-VI" sz="1600" b="0" i="0" u="none" strike="noStrike" cap="none" normalizeH="0" baseline="0" dirty="0">
                <a:ln>
                  <a:noFill/>
                </a:ln>
                <a:solidFill>
                  <a:srgbClr val="080808"/>
                </a:solidFill>
                <a:effectLst/>
                <a:latin typeface="JetBrains Mono"/>
              </a:rPr>
              <a:t/>
            </a:r>
            <a:br>
              <a:rPr kumimoji="0" lang="en-VI" altLang="en-VI" sz="1600" b="0" i="0" u="none" strike="noStrike" cap="none" normalizeH="0" baseline="0" dirty="0">
                <a:ln>
                  <a:noFill/>
                </a:ln>
                <a:solidFill>
                  <a:srgbClr val="080808"/>
                </a:solidFill>
                <a:effectLst/>
                <a:latin typeface="JetBrains Mono"/>
              </a:rPr>
            </a:br>
            <a:r>
              <a:rPr kumimoji="0" lang="en-VI" altLang="en-VI" sz="1600" b="0" i="0" u="none" strike="noStrike" cap="none" normalizeH="0" baseline="0" dirty="0">
                <a:ln>
                  <a:noFill/>
                </a:ln>
                <a:solidFill>
                  <a:srgbClr val="080808"/>
                </a:solidFill>
                <a:effectLst/>
                <a:latin typeface="JetBrains Mono"/>
              </a:rPr>
              <a:t>}</a:t>
            </a:r>
            <a:endParaRPr kumimoji="0" lang="en-VI" altLang="en-VI" sz="4000" b="0" i="0" u="none" strike="noStrike" cap="none" normalizeH="0" baseline="0" dirty="0">
              <a:ln>
                <a:noFill/>
              </a:ln>
              <a:solidFill>
                <a:schemeClr val="tx1"/>
              </a:solidFill>
              <a:effectLst/>
              <a:latin typeface="Arial" panose="020B0604020202020204" pitchFamily="34" charset="0"/>
            </a:endParaRPr>
          </a:p>
        </p:txBody>
      </p:sp>
      <p:sp>
        <p:nvSpPr>
          <p:cNvPr id="9" name="Right Brace 8">
            <a:extLst>
              <a:ext uri="{FF2B5EF4-FFF2-40B4-BE49-F238E27FC236}">
                <a16:creationId xmlns:a16="http://schemas.microsoft.com/office/drawing/2014/main" id="{C4E02B2A-377C-4E2B-AAC3-06F41A409B26}"/>
              </a:ext>
            </a:extLst>
          </p:cNvPr>
          <p:cNvSpPr/>
          <p:nvPr/>
        </p:nvSpPr>
        <p:spPr>
          <a:xfrm>
            <a:off x="7933064" y="4099206"/>
            <a:ext cx="304800" cy="609600"/>
          </a:xfrm>
          <a:prstGeom prst="rightBrace">
            <a:avLst/>
          </a:prstGeom>
          <a:ln w="28575">
            <a:solidFill>
              <a:srgbClr val="00B05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VI"/>
          </a:p>
        </p:txBody>
      </p:sp>
    </p:spTree>
    <p:extLst>
      <p:ext uri="{BB962C8B-B14F-4D97-AF65-F5344CB8AC3E}">
        <p14:creationId xmlns:p14="http://schemas.microsoft.com/office/powerpoint/2010/main" val="38059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32224" y="1459960"/>
            <a:ext cx="6632222" cy="1077218"/>
          </a:xfrm>
          <a:prstGeom prst="rect">
            <a:avLst/>
          </a:prstGeom>
          <a:noFill/>
        </p:spPr>
        <p:txBody>
          <a:bodyPr wrap="square" rtlCol="0">
            <a:spAutoFit/>
          </a:bodyPr>
          <a:lstStyle/>
          <a:p>
            <a:r>
              <a:rPr lang="en-IE" sz="3200" dirty="0">
                <a:solidFill>
                  <a:schemeClr val="tx1"/>
                </a:solidFill>
              </a:rPr>
              <a:t>To use the </a:t>
            </a:r>
            <a:r>
              <a:rPr lang="en-IE" sz="3200" b="1" dirty="0">
                <a:solidFill>
                  <a:schemeClr val="tx1"/>
                </a:solidFill>
              </a:rPr>
              <a:t>load() </a:t>
            </a:r>
            <a:r>
              <a:rPr lang="en-IE" sz="3200" dirty="0">
                <a:solidFill>
                  <a:schemeClr val="tx1"/>
                </a:solidFill>
              </a:rPr>
              <a:t>&amp; </a:t>
            </a:r>
            <a:r>
              <a:rPr lang="en-IE" sz="3200" b="1" dirty="0">
                <a:solidFill>
                  <a:schemeClr val="tx1"/>
                </a:solidFill>
              </a:rPr>
              <a:t>save() </a:t>
            </a:r>
            <a:r>
              <a:rPr lang="en-IE" sz="3200" dirty="0">
                <a:solidFill>
                  <a:schemeClr val="tx1"/>
                </a:solidFill>
              </a:rPr>
              <a:t>code in another project, change:</a:t>
            </a:r>
            <a:endParaRPr lang="en-GB" sz="3200" b="1" dirty="0"/>
          </a:p>
        </p:txBody>
      </p:sp>
      <p:pic>
        <p:nvPicPr>
          <p:cNvPr id="7" name="Picture 6">
            <a:extLst>
              <a:ext uri="{FF2B5EF4-FFF2-40B4-BE49-F238E27FC236}">
                <a16:creationId xmlns:a16="http://schemas.microsoft.com/office/drawing/2014/main" id="{1145BA94-6398-45E8-A6B8-8D52D9CE7AE4}"/>
              </a:ext>
            </a:extLst>
          </p:cNvPr>
          <p:cNvPicPr>
            <a:picLocks noChangeAspect="1"/>
          </p:cNvPicPr>
          <p:nvPr/>
        </p:nvPicPr>
        <p:blipFill>
          <a:blip r:embed="rId2"/>
          <a:stretch>
            <a:fillRect/>
          </a:stretch>
        </p:blipFill>
        <p:spPr>
          <a:xfrm>
            <a:off x="609600" y="161469"/>
            <a:ext cx="3439005" cy="3267531"/>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3352800" y="2514600"/>
            <a:ext cx="8763000" cy="3970318"/>
          </a:xfrm>
          <a:prstGeom prst="rect">
            <a:avLst/>
          </a:pr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57150"/>
            <a:r>
              <a:rPr lang="en-IE" sz="2800" dirty="0">
                <a:solidFill>
                  <a:schemeClr val="tx1"/>
                </a:solidFill>
              </a:rPr>
              <a:t>load()</a:t>
            </a:r>
          </a:p>
          <a:p>
            <a:pPr marL="514350" indent="-457200">
              <a:buFont typeface="+mj-lt"/>
              <a:buAutoNum type="arabicPeriod"/>
            </a:pPr>
            <a:r>
              <a:rPr lang="en-IE" sz="2800" dirty="0">
                <a:solidFill>
                  <a:schemeClr val="tx1"/>
                </a:solidFill>
              </a:rPr>
              <a:t>the class </a:t>
            </a:r>
            <a:r>
              <a:rPr lang="en-IE" sz="2800" b="1" u="sng" dirty="0">
                <a:solidFill>
                  <a:schemeClr val="tx1"/>
                </a:solidFill>
              </a:rPr>
              <a:t>type</a:t>
            </a:r>
            <a:r>
              <a:rPr lang="en-IE" sz="2800" dirty="0">
                <a:solidFill>
                  <a:schemeClr val="tx1"/>
                </a:solidFill>
              </a:rPr>
              <a:t> in the list of classes to serialise.</a:t>
            </a:r>
          </a:p>
          <a:p>
            <a:pPr marL="514350" indent="-457200">
              <a:buFont typeface="+mj-lt"/>
              <a:buAutoNum type="arabicPeriod"/>
            </a:pPr>
            <a:r>
              <a:rPr lang="en-IE" sz="2800" dirty="0">
                <a:solidFill>
                  <a:schemeClr val="tx1"/>
                </a:solidFill>
              </a:rPr>
              <a:t>the </a:t>
            </a:r>
            <a:r>
              <a:rPr lang="en-IE" sz="2800" b="1" u="sng" dirty="0">
                <a:solidFill>
                  <a:schemeClr val="tx1"/>
                </a:solidFill>
              </a:rPr>
              <a:t>name</a:t>
            </a:r>
            <a:r>
              <a:rPr lang="en-IE" sz="2800" dirty="0">
                <a:solidFill>
                  <a:schemeClr val="tx1"/>
                </a:solidFill>
              </a:rPr>
              <a:t> of the xml file. </a:t>
            </a:r>
          </a:p>
          <a:p>
            <a:pPr marL="514350" indent="-457200">
              <a:buFont typeface="+mj-lt"/>
              <a:buAutoNum type="arabicPeriod"/>
            </a:pPr>
            <a:r>
              <a:rPr lang="en-IE" sz="2800" dirty="0">
                <a:solidFill>
                  <a:schemeClr val="tx1"/>
                </a:solidFill>
              </a:rPr>
              <a:t>the </a:t>
            </a:r>
            <a:r>
              <a:rPr lang="en-IE" sz="2800" b="1" u="sng" dirty="0">
                <a:solidFill>
                  <a:schemeClr val="tx1"/>
                </a:solidFill>
              </a:rPr>
              <a:t>type</a:t>
            </a:r>
            <a:r>
              <a:rPr lang="en-IE" sz="2800" dirty="0">
                <a:solidFill>
                  <a:schemeClr val="tx1"/>
                </a:solidFill>
              </a:rPr>
              <a:t> of object stored in the </a:t>
            </a:r>
            <a:r>
              <a:rPr lang="en-IE" sz="2800" dirty="0" err="1">
                <a:solidFill>
                  <a:schemeClr val="tx1"/>
                </a:solidFill>
              </a:rPr>
              <a:t>ArrayList</a:t>
            </a:r>
            <a:r>
              <a:rPr lang="en-IE" sz="2800" dirty="0">
                <a:solidFill>
                  <a:schemeClr val="tx1"/>
                </a:solidFill>
              </a:rPr>
              <a:t>.</a:t>
            </a:r>
          </a:p>
          <a:p>
            <a:pPr marL="514350" indent="-457200">
              <a:buFont typeface="+mj-lt"/>
              <a:buAutoNum type="arabicPeriod"/>
            </a:pPr>
            <a:r>
              <a:rPr lang="en-IE" sz="2800" dirty="0">
                <a:solidFill>
                  <a:schemeClr val="tx1"/>
                </a:solidFill>
              </a:rPr>
              <a:t>the </a:t>
            </a:r>
            <a:r>
              <a:rPr lang="en-IE" sz="2800" b="1" u="sng" dirty="0">
                <a:solidFill>
                  <a:schemeClr val="tx1"/>
                </a:solidFill>
              </a:rPr>
              <a:t>name</a:t>
            </a:r>
            <a:r>
              <a:rPr lang="en-IE" sz="2800" dirty="0">
                <a:solidFill>
                  <a:schemeClr val="tx1"/>
                </a:solidFill>
              </a:rPr>
              <a:t> of the </a:t>
            </a:r>
            <a:r>
              <a:rPr lang="en-IE" sz="2800" dirty="0" err="1">
                <a:solidFill>
                  <a:schemeClr val="tx1"/>
                </a:solidFill>
              </a:rPr>
              <a:t>ArrayList</a:t>
            </a:r>
            <a:r>
              <a:rPr lang="en-IE" sz="2800" dirty="0">
                <a:solidFill>
                  <a:schemeClr val="tx1"/>
                </a:solidFill>
              </a:rPr>
              <a:t> object.</a:t>
            </a:r>
            <a:br>
              <a:rPr lang="en-IE" sz="2800" dirty="0">
                <a:solidFill>
                  <a:schemeClr val="tx1"/>
                </a:solidFill>
              </a:rPr>
            </a:br>
            <a:endParaRPr lang="en-IE" sz="2800" dirty="0">
              <a:solidFill>
                <a:schemeClr val="tx1"/>
              </a:solidFill>
            </a:endParaRPr>
          </a:p>
          <a:p>
            <a:pPr marL="57150"/>
            <a:r>
              <a:rPr lang="en-IE" sz="2800" dirty="0">
                <a:solidFill>
                  <a:schemeClr val="tx1"/>
                </a:solidFill>
              </a:rPr>
              <a:t>save()</a:t>
            </a:r>
          </a:p>
          <a:p>
            <a:pPr marL="571500" indent="-514350">
              <a:buFont typeface="+mj-lt"/>
              <a:buAutoNum type="arabicPeriod"/>
            </a:pPr>
            <a:r>
              <a:rPr lang="en-IE" sz="2800" dirty="0">
                <a:solidFill>
                  <a:schemeClr val="tx1"/>
                </a:solidFill>
              </a:rPr>
              <a:t>the </a:t>
            </a:r>
            <a:r>
              <a:rPr lang="en-IE" sz="2800" b="1" u="sng" dirty="0">
                <a:solidFill>
                  <a:schemeClr val="tx1"/>
                </a:solidFill>
              </a:rPr>
              <a:t>name</a:t>
            </a:r>
            <a:r>
              <a:rPr lang="en-IE" sz="2800" dirty="0">
                <a:solidFill>
                  <a:schemeClr val="tx1"/>
                </a:solidFill>
              </a:rPr>
              <a:t> of the xml file.</a:t>
            </a:r>
          </a:p>
          <a:p>
            <a:pPr marL="514350" indent="-457200">
              <a:buFont typeface="+mj-lt"/>
              <a:buAutoNum type="arabicPeriod"/>
            </a:pPr>
            <a:r>
              <a:rPr lang="en-IE" sz="2800" dirty="0">
                <a:solidFill>
                  <a:schemeClr val="tx1"/>
                </a:solidFill>
              </a:rPr>
              <a:t>the </a:t>
            </a:r>
            <a:r>
              <a:rPr lang="en-IE" sz="2800" b="1" u="sng" dirty="0">
                <a:solidFill>
                  <a:schemeClr val="tx1"/>
                </a:solidFill>
              </a:rPr>
              <a:t>name</a:t>
            </a:r>
            <a:r>
              <a:rPr lang="en-IE" sz="2800" dirty="0">
                <a:solidFill>
                  <a:schemeClr val="tx1"/>
                </a:solidFill>
              </a:rPr>
              <a:t> of the </a:t>
            </a:r>
            <a:r>
              <a:rPr lang="en-IE" sz="2800" dirty="0" err="1">
                <a:solidFill>
                  <a:schemeClr val="tx1"/>
                </a:solidFill>
              </a:rPr>
              <a:t>ArrayList</a:t>
            </a:r>
            <a:r>
              <a:rPr lang="en-IE" sz="2800" dirty="0">
                <a:solidFill>
                  <a:schemeClr val="tx1"/>
                </a:solidFill>
              </a:rPr>
              <a:t> object.</a:t>
            </a:r>
          </a:p>
        </p:txBody>
      </p:sp>
      <p:sp>
        <p:nvSpPr>
          <p:cNvPr id="3" name="Rectangle: Rounded Corners 2">
            <a:extLst>
              <a:ext uri="{FF2B5EF4-FFF2-40B4-BE49-F238E27FC236}">
                <a16:creationId xmlns:a16="http://schemas.microsoft.com/office/drawing/2014/main" id="{38811ABA-B48B-42A8-BBDC-28FA68EDC071}"/>
              </a:ext>
            </a:extLst>
          </p:cNvPr>
          <p:cNvSpPr/>
          <p:nvPr/>
        </p:nvSpPr>
        <p:spPr>
          <a:xfrm>
            <a:off x="685800" y="2819400"/>
            <a:ext cx="1219200" cy="381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spTree>
    <p:extLst>
      <p:ext uri="{BB962C8B-B14F-4D97-AF65-F5344CB8AC3E}">
        <p14:creationId xmlns:p14="http://schemas.microsoft.com/office/powerpoint/2010/main" val="2043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45BA94-6398-45E8-A6B8-8D52D9CE7AE4}"/>
              </a:ext>
            </a:extLst>
          </p:cNvPr>
          <p:cNvPicPr>
            <a:picLocks noChangeAspect="1"/>
          </p:cNvPicPr>
          <p:nvPr/>
        </p:nvPicPr>
        <p:blipFill>
          <a:blip r:embed="rId2"/>
          <a:stretch>
            <a:fillRect/>
          </a:stretch>
        </p:blipFill>
        <p:spPr>
          <a:xfrm>
            <a:off x="609600" y="161469"/>
            <a:ext cx="3439005" cy="3267531"/>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38811ABA-B48B-42A8-BBDC-28FA68EDC071}"/>
              </a:ext>
            </a:extLst>
          </p:cNvPr>
          <p:cNvSpPr/>
          <p:nvPr/>
        </p:nvSpPr>
        <p:spPr>
          <a:xfrm>
            <a:off x="685800" y="2819400"/>
            <a:ext cx="1219200" cy="381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sp>
        <p:nvSpPr>
          <p:cNvPr id="2" name="Rectangle 1">
            <a:extLst>
              <a:ext uri="{FF2B5EF4-FFF2-40B4-BE49-F238E27FC236}">
                <a16:creationId xmlns:a16="http://schemas.microsoft.com/office/drawing/2014/main" id="{08EBC7C7-39CA-412C-8299-FFAFAFA0E0ED}"/>
              </a:ext>
            </a:extLst>
          </p:cNvPr>
          <p:cNvSpPr>
            <a:spLocks noChangeArrowheads="1"/>
          </p:cNvSpPr>
          <p:nvPr/>
        </p:nvSpPr>
        <p:spPr bwMode="auto">
          <a:xfrm>
            <a:off x="4868025" y="2013853"/>
            <a:ext cx="5773375" cy="2246769"/>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0" u="none" strike="noStrike" cap="none" normalizeH="0" baseline="0" dirty="0">
                <a:ln>
                  <a:noFill/>
                </a:ln>
                <a:solidFill>
                  <a:srgbClr val="0033B3"/>
                </a:solidFill>
                <a:effectLst/>
                <a:latin typeface="JetBrains Mono"/>
              </a:rPr>
              <a:t>import </a:t>
            </a:r>
            <a:r>
              <a:rPr kumimoji="0" lang="en-VI" altLang="en-VI" sz="2000" b="0" i="0" u="none" strike="noStrike" cap="none" normalizeH="0" baseline="0" dirty="0" err="1">
                <a:ln>
                  <a:noFill/>
                </a:ln>
                <a:solidFill>
                  <a:srgbClr val="000000"/>
                </a:solidFill>
                <a:effectLst/>
                <a:latin typeface="JetBrains Mono"/>
              </a:rPr>
              <a:t>com.thoughtworks.xstream.XStream</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033B3"/>
                </a:solidFill>
                <a:effectLst/>
                <a:latin typeface="JetBrains Mono"/>
              </a:rPr>
              <a:t>import </a:t>
            </a:r>
            <a:r>
              <a:rPr kumimoji="0" lang="en-VI" altLang="en-VI" sz="2000" b="0" i="0" u="none" strike="noStrike" cap="none" normalizeH="0" baseline="0" dirty="0" err="1">
                <a:ln>
                  <a:noFill/>
                </a:ln>
                <a:solidFill>
                  <a:srgbClr val="000000"/>
                </a:solidFill>
                <a:effectLst/>
                <a:latin typeface="JetBrains Mono"/>
              </a:rPr>
              <a:t>com.thoughtworks.xstream.io.xml.DomDriver</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033B3"/>
                </a:solidFill>
                <a:effectLst/>
                <a:latin typeface="JetBrains Mono"/>
              </a:rPr>
              <a:t>import </a:t>
            </a:r>
            <a:r>
              <a:rPr kumimoji="0" lang="en-VI" altLang="en-VI" sz="2000" b="0" i="0" u="none" strike="noStrike" cap="none" normalizeH="0" baseline="0" dirty="0" err="1">
                <a:ln>
                  <a:noFill/>
                </a:ln>
                <a:solidFill>
                  <a:srgbClr val="000000"/>
                </a:solidFill>
                <a:effectLst/>
                <a:latin typeface="JetBrains Mono"/>
              </a:rPr>
              <a:t>java.io.FileReader</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033B3"/>
                </a:solidFill>
                <a:effectLst/>
                <a:latin typeface="JetBrains Mono"/>
              </a:rPr>
              <a:t>import </a:t>
            </a:r>
            <a:r>
              <a:rPr kumimoji="0" lang="en-VI" altLang="en-VI" sz="2000" b="0" i="0" u="none" strike="noStrike" cap="none" normalizeH="0" baseline="0" dirty="0" err="1">
                <a:ln>
                  <a:noFill/>
                </a:ln>
                <a:solidFill>
                  <a:srgbClr val="000000"/>
                </a:solidFill>
                <a:effectLst/>
                <a:latin typeface="JetBrains Mono"/>
              </a:rPr>
              <a:t>java.io.FileWriter</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033B3"/>
                </a:solidFill>
                <a:effectLst/>
                <a:latin typeface="JetBrains Mono"/>
              </a:rPr>
              <a:t>import </a:t>
            </a:r>
            <a:r>
              <a:rPr kumimoji="0" lang="en-VI" altLang="en-VI" sz="2000" b="0" i="0" u="none" strike="noStrike" cap="none" normalizeH="0" baseline="0" dirty="0" err="1">
                <a:ln>
                  <a:noFill/>
                </a:ln>
                <a:solidFill>
                  <a:srgbClr val="000000"/>
                </a:solidFill>
                <a:effectLst/>
                <a:latin typeface="JetBrains Mono"/>
              </a:rPr>
              <a:t>java.io.ObjectInputStream</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033B3"/>
                </a:solidFill>
                <a:effectLst/>
                <a:latin typeface="JetBrains Mono"/>
              </a:rPr>
              <a:t>import </a:t>
            </a:r>
            <a:r>
              <a:rPr kumimoji="0" lang="en-VI" altLang="en-VI" sz="2000" b="0" i="0" u="none" strike="noStrike" cap="none" normalizeH="0" baseline="0" dirty="0" err="1">
                <a:ln>
                  <a:noFill/>
                </a:ln>
                <a:solidFill>
                  <a:srgbClr val="000000"/>
                </a:solidFill>
                <a:effectLst/>
                <a:latin typeface="JetBrains Mono"/>
              </a:rPr>
              <a:t>java.io.ObjectOutputStream</a:t>
            </a:r>
            <a:r>
              <a:rPr kumimoji="0" lang="en-VI" altLang="en-VI" sz="2000" b="0" i="0" u="none" strike="noStrike" cap="none" normalizeH="0" baseline="0" dirty="0">
                <a:ln>
                  <a:noFill/>
                </a:ln>
                <a:solidFill>
                  <a:srgbClr val="080808"/>
                </a:solidFill>
                <a:effectLst/>
                <a:latin typeface="JetBrains Mono"/>
              </a:rPr>
              <a:t>;</a:t>
            </a:r>
            <a:endParaRPr kumimoji="0" lang="en-VI" altLang="en-VI" sz="4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D6CA9D1F-62AB-43E6-8E08-F56DD068A5F1}"/>
              </a:ext>
            </a:extLst>
          </p:cNvPr>
          <p:cNvSpPr/>
          <p:nvPr/>
        </p:nvSpPr>
        <p:spPr>
          <a:xfrm>
            <a:off x="2095500" y="5791200"/>
            <a:ext cx="8001000" cy="523220"/>
          </a:xfrm>
          <a:prstGeom prst="rect">
            <a:avLst/>
          </a:prstGeom>
          <a:solidFill>
            <a:srgbClr val="FB3EF9"/>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57150"/>
            <a:r>
              <a:rPr lang="en-IE" sz="2800" dirty="0">
                <a:solidFill>
                  <a:schemeClr val="bg1"/>
                </a:solidFill>
              </a:rPr>
              <a:t>Note:  you need to import these additional </a:t>
            </a:r>
            <a:r>
              <a:rPr lang="en-IE" sz="2800" b="1" dirty="0">
                <a:solidFill>
                  <a:schemeClr val="bg1"/>
                </a:solidFill>
              </a:rPr>
              <a:t>packages</a:t>
            </a:r>
            <a:r>
              <a:rPr lang="en-IE" sz="2800" dirty="0">
                <a:solidFill>
                  <a:schemeClr val="bg1"/>
                </a:solidFill>
              </a:rPr>
              <a:t>.</a:t>
            </a:r>
          </a:p>
        </p:txBody>
      </p:sp>
      <p:sp>
        <p:nvSpPr>
          <p:cNvPr id="10" name="TextBox 9">
            <a:extLst>
              <a:ext uri="{FF2B5EF4-FFF2-40B4-BE49-F238E27FC236}">
                <a16:creationId xmlns:a16="http://schemas.microsoft.com/office/drawing/2014/main" id="{83687075-20A9-4CAF-AF5D-AC34CF0E5504}"/>
              </a:ext>
            </a:extLst>
          </p:cNvPr>
          <p:cNvSpPr txBox="1"/>
          <p:nvPr/>
        </p:nvSpPr>
        <p:spPr>
          <a:xfrm>
            <a:off x="4868025" y="1210459"/>
            <a:ext cx="3355534" cy="584775"/>
          </a:xfrm>
          <a:prstGeom prst="rect">
            <a:avLst/>
          </a:prstGeom>
          <a:noFill/>
        </p:spPr>
        <p:txBody>
          <a:bodyPr wrap="none" rtlCol="0">
            <a:spAutoFit/>
          </a:bodyPr>
          <a:lstStyle/>
          <a:p>
            <a:r>
              <a:rPr lang="en-GB" sz="3200" b="1" dirty="0"/>
              <a:t>Required Packages</a:t>
            </a:r>
          </a:p>
        </p:txBody>
      </p:sp>
    </p:spTree>
    <p:extLst>
      <p:ext uri="{BB962C8B-B14F-4D97-AF65-F5344CB8AC3E}">
        <p14:creationId xmlns:p14="http://schemas.microsoft.com/office/powerpoint/2010/main" val="1676389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Shop V5.0 (using XML) - </a:t>
            </a:r>
            <a:r>
              <a:rPr lang="en-IE" b="1" dirty="0"/>
              <a:t>STEPS</a:t>
            </a:r>
          </a:p>
        </p:txBody>
      </p:sp>
      <p:sp>
        <p:nvSpPr>
          <p:cNvPr id="3" name="Content Placeholder 2"/>
          <p:cNvSpPr>
            <a:spLocks noGrp="1"/>
          </p:cNvSpPr>
          <p:nvPr>
            <p:ph idx="1"/>
          </p:nvPr>
        </p:nvSpPr>
        <p:spPr>
          <a:xfrm>
            <a:off x="1981200" y="1600201"/>
            <a:ext cx="9601200" cy="4525963"/>
          </a:xfrm>
        </p:spPr>
        <p:txBody>
          <a:bodyPr>
            <a:normAutofit/>
          </a:bodyPr>
          <a:lstStyle/>
          <a:p>
            <a:pPr marL="514350" indent="-514350">
              <a:buFont typeface="+mj-lt"/>
              <a:buAutoNum type="arabicPeriod"/>
            </a:pPr>
            <a:r>
              <a:rPr lang="en-IE" dirty="0"/>
              <a:t>Download the </a:t>
            </a:r>
            <a:r>
              <a:rPr lang="en-IE" b="1" dirty="0">
                <a:solidFill>
                  <a:srgbClr val="FF0000"/>
                </a:solidFill>
              </a:rPr>
              <a:t>xstream-1.4.17.jar </a:t>
            </a:r>
            <a:r>
              <a:rPr lang="en-IE" dirty="0"/>
              <a:t>component</a:t>
            </a:r>
          </a:p>
          <a:p>
            <a:pPr marL="914400" lvl="1" indent="-514350"/>
            <a:r>
              <a:rPr lang="en-IE" dirty="0"/>
              <a:t>Add it to your Shop project.</a:t>
            </a:r>
          </a:p>
          <a:p>
            <a:pPr marL="514350" indent="-514350">
              <a:buFont typeface="+mj-lt"/>
              <a:buAutoNum type="arabicPeriod"/>
            </a:pPr>
            <a:endParaRPr lang="en-IE" dirty="0"/>
          </a:p>
          <a:p>
            <a:pPr marL="514350" indent="-514350">
              <a:buFont typeface="+mj-lt"/>
              <a:buAutoNum type="arabicPeriod"/>
            </a:pPr>
            <a:r>
              <a:rPr lang="en-IE" b="1" dirty="0">
                <a:solidFill>
                  <a:srgbClr val="FF40FF"/>
                </a:solidFill>
              </a:rPr>
              <a:t>Store</a:t>
            </a:r>
            <a:r>
              <a:rPr lang="en-IE" dirty="0">
                <a:solidFill>
                  <a:srgbClr val="FF40FF"/>
                </a:solidFill>
              </a:rPr>
              <a:t> </a:t>
            </a:r>
            <a:r>
              <a:rPr lang="en-IE" dirty="0"/>
              <a:t>Class </a:t>
            </a:r>
          </a:p>
          <a:p>
            <a:pPr marL="857250" lvl="1" indent="-457200"/>
            <a:r>
              <a:rPr lang="en-IE" dirty="0"/>
              <a:t>Write the load(), save() methods. </a:t>
            </a:r>
          </a:p>
          <a:p>
            <a:pPr marL="514350" indent="-514350">
              <a:buFont typeface="+mj-lt"/>
              <a:buAutoNum type="arabicPeriod"/>
            </a:pPr>
            <a:endParaRPr lang="en-IE" dirty="0"/>
          </a:p>
          <a:p>
            <a:pPr marL="514350" indent="-514350">
              <a:buFont typeface="+mj-lt"/>
              <a:buAutoNum type="arabicPeriod"/>
            </a:pPr>
            <a:r>
              <a:rPr lang="en-IE" b="1" dirty="0">
                <a:solidFill>
                  <a:srgbClr val="F79646"/>
                </a:solidFill>
              </a:rPr>
              <a:t>Driver</a:t>
            </a:r>
            <a:r>
              <a:rPr lang="en-IE" b="1" dirty="0">
                <a:solidFill>
                  <a:srgbClr val="FF0000"/>
                </a:solidFill>
              </a:rPr>
              <a:t> </a:t>
            </a:r>
            <a:r>
              <a:rPr lang="en-IE" dirty="0"/>
              <a:t>Class</a:t>
            </a:r>
          </a:p>
          <a:p>
            <a:pPr lvl="1"/>
            <a:r>
              <a:rPr lang="en-IE" dirty="0"/>
              <a:t>include extra load and save functionality to the menu.</a:t>
            </a:r>
          </a:p>
          <a:p>
            <a:pPr marL="0" indent="0">
              <a:buNone/>
            </a:pPr>
            <a:endParaRPr lang="en-IE" dirty="0"/>
          </a:p>
          <a:p>
            <a:endParaRPr lang="en-IE" dirty="0"/>
          </a:p>
          <a:p>
            <a:pPr marL="0" indent="0">
              <a:buNone/>
            </a:pPr>
            <a:endParaRPr lang="en-IE" dirty="0"/>
          </a:p>
          <a:p>
            <a:pPr lvl="1"/>
            <a:endParaRPr lang="en-IE" dirty="0"/>
          </a:p>
        </p:txBody>
      </p:sp>
      <p:sp>
        <p:nvSpPr>
          <p:cNvPr id="4" name="Rectangle 3"/>
          <p:cNvSpPr/>
          <p:nvPr/>
        </p:nvSpPr>
        <p:spPr>
          <a:xfrm>
            <a:off x="1923584" y="4832390"/>
            <a:ext cx="8744415" cy="130492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ight Arrow 4"/>
          <p:cNvSpPr/>
          <p:nvPr/>
        </p:nvSpPr>
        <p:spPr>
          <a:xfrm>
            <a:off x="875370" y="5294352"/>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p:nvGrpSpPr>
        <p:grpSpPr>
          <a:xfrm>
            <a:off x="9292142" y="0"/>
            <a:ext cx="1099407" cy="1306816"/>
            <a:chOff x="7157495" y="263237"/>
            <a:chExt cx="1099407" cy="1306816"/>
          </a:xfrm>
        </p:grpSpPr>
        <p:pic>
          <p:nvPicPr>
            <p:cNvPr id="7" name="Picture 6"/>
            <p:cNvPicPr>
              <a:picLocks noChangeAspect="1"/>
            </p:cNvPicPr>
            <p:nvPr/>
          </p:nvPicPr>
          <p:blipFill>
            <a:blip r:embed="rId2"/>
            <a:stretch>
              <a:fillRect/>
            </a:stretch>
          </p:blipFill>
          <p:spPr>
            <a:xfrm>
              <a:off x="7157495" y="263237"/>
              <a:ext cx="1099407" cy="1099407"/>
            </a:xfrm>
            <a:prstGeom prst="rect">
              <a:avLst/>
            </a:prstGeom>
          </p:spPr>
        </p:pic>
        <p:sp>
          <p:nvSpPr>
            <p:cNvPr id="8" name="TextBox 7"/>
            <p:cNvSpPr txBox="1"/>
            <p:nvPr/>
          </p:nvSpPr>
          <p:spPr>
            <a:xfrm>
              <a:off x="7290229" y="1262276"/>
              <a:ext cx="833938" cy="307777"/>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1400" dirty="0"/>
                <a:t>V5 - XML</a:t>
              </a:r>
            </a:p>
          </p:txBody>
        </p:sp>
      </p:grpSp>
    </p:spTree>
    <p:extLst>
      <p:ext uri="{BB962C8B-B14F-4D97-AF65-F5344CB8AC3E}">
        <p14:creationId xmlns:p14="http://schemas.microsoft.com/office/powerpoint/2010/main" val="36319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7F55EAC-550A-4BDD-9099-3F20B8FA0E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DC4F5A5F-493F-49AE-89B6-D5AF5EBC8B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9FD73F25-4EF3-4151-81E1-518CA2FEC8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34938" y="1400384"/>
            <a:ext cx="5791199" cy="385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92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3810000" y="261787"/>
            <a:ext cx="6650169" cy="412741"/>
          </a:xfr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a:noAutofit/>
          </a:bodyPr>
          <a:lstStyle/>
          <a:p>
            <a:pPr marL="0" indent="0" algn="ctr">
              <a:buNone/>
            </a:pPr>
            <a:r>
              <a:rPr lang="en-IE" sz="2000" dirty="0"/>
              <a:t>Adding </a:t>
            </a:r>
            <a:r>
              <a:rPr lang="en-IE" sz="2000" b="1" dirty="0">
                <a:solidFill>
                  <a:srgbClr val="FF0000"/>
                </a:solidFill>
              </a:rPr>
              <a:t>Save</a:t>
            </a:r>
            <a:r>
              <a:rPr lang="en-IE" sz="2000" dirty="0"/>
              <a:t> and </a:t>
            </a:r>
            <a:r>
              <a:rPr lang="en-IE" sz="2000" b="1" dirty="0">
                <a:solidFill>
                  <a:srgbClr val="FF0000"/>
                </a:solidFill>
              </a:rPr>
              <a:t>Load</a:t>
            </a:r>
            <a:r>
              <a:rPr lang="en-IE" sz="2000" dirty="0">
                <a:solidFill>
                  <a:srgbClr val="FF0000"/>
                </a:solidFill>
              </a:rPr>
              <a:t> </a:t>
            </a:r>
            <a:r>
              <a:rPr lang="en-IE" sz="2000" dirty="0"/>
              <a:t>functionality to the </a:t>
            </a:r>
            <a:r>
              <a:rPr lang="en-IE" sz="2000" b="1" dirty="0"/>
              <a:t>menu</a:t>
            </a:r>
            <a:r>
              <a:rPr lang="en-IE" sz="2000" dirty="0"/>
              <a:t>.</a:t>
            </a:r>
          </a:p>
          <a:p>
            <a:pPr marL="457200" lvl="1" indent="0" algn="ctr">
              <a:buNone/>
            </a:pPr>
            <a:endParaRPr lang="en-IE" sz="2000" dirty="0"/>
          </a:p>
          <a:p>
            <a:pPr algn="ctr"/>
            <a:endParaRPr lang="en-US" sz="2000" dirty="0"/>
          </a:p>
        </p:txBody>
      </p:sp>
      <p:pic>
        <p:nvPicPr>
          <p:cNvPr id="11" name="Picture 10">
            <a:extLst>
              <a:ext uri="{FF2B5EF4-FFF2-40B4-BE49-F238E27FC236}">
                <a16:creationId xmlns:a16="http://schemas.microsoft.com/office/drawing/2014/main" id="{C965D4E2-B20A-44A6-AD94-FCBD65CC51F0}"/>
              </a:ext>
            </a:extLst>
          </p:cNvPr>
          <p:cNvPicPr>
            <a:picLocks noChangeAspect="1"/>
          </p:cNvPicPr>
          <p:nvPr/>
        </p:nvPicPr>
        <p:blipFill>
          <a:blip r:embed="rId3"/>
          <a:stretch>
            <a:fillRect/>
          </a:stretch>
        </p:blipFill>
        <p:spPr>
          <a:xfrm>
            <a:off x="357024" y="154228"/>
            <a:ext cx="2614776" cy="3468580"/>
          </a:xfrm>
          <a:prstGeom prst="rect">
            <a:avLst/>
          </a:prstGeom>
          <a:ln>
            <a:noFill/>
          </a:ln>
          <a:effectLst>
            <a:outerShdw blurRad="292100" dist="139700" dir="2700000" algn="tl" rotWithShape="0">
              <a:srgbClr val="333333">
                <a:alpha val="65000"/>
              </a:srgbClr>
            </a:outerShdw>
          </a:effectLst>
        </p:spPr>
      </p:pic>
      <p:sp>
        <p:nvSpPr>
          <p:cNvPr id="13" name="Rectangle: Rounded Corners 12">
            <a:extLst>
              <a:ext uri="{FF2B5EF4-FFF2-40B4-BE49-F238E27FC236}">
                <a16:creationId xmlns:a16="http://schemas.microsoft.com/office/drawing/2014/main" id="{721696B5-2FB1-4326-9F41-87341094A66A}"/>
              </a:ext>
            </a:extLst>
          </p:cNvPr>
          <p:cNvSpPr/>
          <p:nvPr/>
        </p:nvSpPr>
        <p:spPr>
          <a:xfrm>
            <a:off x="457200" y="783440"/>
            <a:ext cx="18288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pic>
        <p:nvPicPr>
          <p:cNvPr id="17" name="Picture 16">
            <a:extLst>
              <a:ext uri="{FF2B5EF4-FFF2-40B4-BE49-F238E27FC236}">
                <a16:creationId xmlns:a16="http://schemas.microsoft.com/office/drawing/2014/main" id="{5C8CE2EA-2F1C-43E7-90CE-E332ADF61727}"/>
              </a:ext>
            </a:extLst>
          </p:cNvPr>
          <p:cNvPicPr>
            <a:picLocks noChangeAspect="1"/>
          </p:cNvPicPr>
          <p:nvPr/>
        </p:nvPicPr>
        <p:blipFill>
          <a:blip r:embed="rId4"/>
          <a:stretch>
            <a:fillRect/>
          </a:stretch>
        </p:blipFill>
        <p:spPr>
          <a:xfrm>
            <a:off x="3869798" y="1061164"/>
            <a:ext cx="6553200" cy="4735672"/>
          </a:xfrm>
          <a:prstGeom prst="rect">
            <a:avLst/>
          </a:prstGeom>
          <a:ln>
            <a:noFill/>
          </a:ln>
          <a:effectLst>
            <a:outerShdw blurRad="292100" dist="139700" dir="2700000" algn="tl" rotWithShape="0">
              <a:srgbClr val="333333">
                <a:alpha val="65000"/>
              </a:srgbClr>
            </a:outerShdw>
          </a:effectLst>
        </p:spPr>
      </p:pic>
      <p:sp>
        <p:nvSpPr>
          <p:cNvPr id="18" name="Arrow: Right 17">
            <a:extLst>
              <a:ext uri="{FF2B5EF4-FFF2-40B4-BE49-F238E27FC236}">
                <a16:creationId xmlns:a16="http://schemas.microsoft.com/office/drawing/2014/main" id="{E8E8F95D-5D23-415F-B60E-5481FCB96027}"/>
              </a:ext>
            </a:extLst>
          </p:cNvPr>
          <p:cNvSpPr/>
          <p:nvPr/>
        </p:nvSpPr>
        <p:spPr>
          <a:xfrm>
            <a:off x="3817434" y="44196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spTree>
    <p:extLst>
      <p:ext uri="{BB962C8B-B14F-4D97-AF65-F5344CB8AC3E}">
        <p14:creationId xmlns:p14="http://schemas.microsoft.com/office/powerpoint/2010/main" val="2225268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3810000" y="261787"/>
            <a:ext cx="6650169" cy="412741"/>
          </a:xfr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a:noAutofit/>
          </a:bodyPr>
          <a:lstStyle/>
          <a:p>
            <a:pPr marL="0" indent="0" algn="ctr">
              <a:buNone/>
            </a:pPr>
            <a:r>
              <a:rPr lang="en-IE" sz="2000" dirty="0"/>
              <a:t>Adding </a:t>
            </a:r>
            <a:r>
              <a:rPr lang="en-IE" sz="2000" b="1" dirty="0">
                <a:solidFill>
                  <a:srgbClr val="FF0000"/>
                </a:solidFill>
              </a:rPr>
              <a:t>Save</a:t>
            </a:r>
            <a:r>
              <a:rPr lang="en-IE" sz="2000" dirty="0"/>
              <a:t> and </a:t>
            </a:r>
            <a:r>
              <a:rPr lang="en-IE" sz="2000" b="1" dirty="0">
                <a:solidFill>
                  <a:srgbClr val="FF0000"/>
                </a:solidFill>
              </a:rPr>
              <a:t>Load</a:t>
            </a:r>
            <a:r>
              <a:rPr lang="en-IE" sz="2000" dirty="0">
                <a:solidFill>
                  <a:srgbClr val="FF0000"/>
                </a:solidFill>
              </a:rPr>
              <a:t> </a:t>
            </a:r>
            <a:r>
              <a:rPr lang="en-IE" sz="2000" dirty="0"/>
              <a:t>functionality to the </a:t>
            </a:r>
            <a:r>
              <a:rPr lang="en-IE" sz="2000" b="1" dirty="0"/>
              <a:t>menu</a:t>
            </a:r>
            <a:r>
              <a:rPr lang="en-IE" sz="2000" dirty="0"/>
              <a:t>.</a:t>
            </a:r>
          </a:p>
          <a:p>
            <a:pPr marL="457200" lvl="1" indent="0" algn="ctr">
              <a:buNone/>
            </a:pPr>
            <a:endParaRPr lang="en-IE" sz="2000" dirty="0"/>
          </a:p>
          <a:p>
            <a:pPr algn="ctr"/>
            <a:endParaRPr lang="en-US" sz="2000" dirty="0"/>
          </a:p>
        </p:txBody>
      </p:sp>
      <p:pic>
        <p:nvPicPr>
          <p:cNvPr id="11" name="Picture 10">
            <a:extLst>
              <a:ext uri="{FF2B5EF4-FFF2-40B4-BE49-F238E27FC236}">
                <a16:creationId xmlns:a16="http://schemas.microsoft.com/office/drawing/2014/main" id="{C965D4E2-B20A-44A6-AD94-FCBD65CC51F0}"/>
              </a:ext>
            </a:extLst>
          </p:cNvPr>
          <p:cNvPicPr>
            <a:picLocks noChangeAspect="1"/>
          </p:cNvPicPr>
          <p:nvPr/>
        </p:nvPicPr>
        <p:blipFill>
          <a:blip r:embed="rId3"/>
          <a:stretch>
            <a:fillRect/>
          </a:stretch>
        </p:blipFill>
        <p:spPr>
          <a:xfrm>
            <a:off x="357024" y="154228"/>
            <a:ext cx="2614776" cy="3468580"/>
          </a:xfrm>
          <a:prstGeom prst="rect">
            <a:avLst/>
          </a:prstGeom>
          <a:ln>
            <a:noFill/>
          </a:ln>
          <a:effectLst>
            <a:outerShdw blurRad="292100" dist="139700" dir="2700000" algn="tl" rotWithShape="0">
              <a:srgbClr val="333333">
                <a:alpha val="65000"/>
              </a:srgbClr>
            </a:outerShdw>
          </a:effectLst>
        </p:spPr>
      </p:pic>
      <p:sp>
        <p:nvSpPr>
          <p:cNvPr id="13" name="Rectangle: Rounded Corners 12">
            <a:extLst>
              <a:ext uri="{FF2B5EF4-FFF2-40B4-BE49-F238E27FC236}">
                <a16:creationId xmlns:a16="http://schemas.microsoft.com/office/drawing/2014/main" id="{721696B5-2FB1-4326-9F41-87341094A66A}"/>
              </a:ext>
            </a:extLst>
          </p:cNvPr>
          <p:cNvSpPr/>
          <p:nvPr/>
        </p:nvSpPr>
        <p:spPr>
          <a:xfrm>
            <a:off x="457200" y="990600"/>
            <a:ext cx="18288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pic>
        <p:nvPicPr>
          <p:cNvPr id="4" name="Picture 3">
            <a:extLst>
              <a:ext uri="{FF2B5EF4-FFF2-40B4-BE49-F238E27FC236}">
                <a16:creationId xmlns:a16="http://schemas.microsoft.com/office/drawing/2014/main" id="{46A3E0AD-4F15-49E7-ADD9-36FDE61F9189}"/>
              </a:ext>
            </a:extLst>
          </p:cNvPr>
          <p:cNvPicPr>
            <a:picLocks noChangeAspect="1"/>
          </p:cNvPicPr>
          <p:nvPr/>
        </p:nvPicPr>
        <p:blipFill>
          <a:blip r:embed="rId4"/>
          <a:stretch>
            <a:fillRect/>
          </a:stretch>
        </p:blipFill>
        <p:spPr>
          <a:xfrm>
            <a:off x="3581400" y="1589446"/>
            <a:ext cx="7638285" cy="3679107"/>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AD684C83-0898-4336-92B5-D3BF49BA212C}"/>
              </a:ext>
            </a:extLst>
          </p:cNvPr>
          <p:cNvSpPr/>
          <p:nvPr/>
        </p:nvSpPr>
        <p:spPr>
          <a:xfrm>
            <a:off x="2971800" y="4191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spTree>
    <p:extLst>
      <p:ext uri="{BB962C8B-B14F-4D97-AF65-F5344CB8AC3E}">
        <p14:creationId xmlns:p14="http://schemas.microsoft.com/office/powerpoint/2010/main" val="440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3810000" y="261787"/>
            <a:ext cx="6650169" cy="412741"/>
          </a:xfr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a:noAutofit/>
          </a:bodyPr>
          <a:lstStyle/>
          <a:p>
            <a:pPr marL="0" indent="0" algn="ctr">
              <a:buNone/>
            </a:pPr>
            <a:r>
              <a:rPr lang="en-IE" sz="2000" dirty="0"/>
              <a:t>Adding </a:t>
            </a:r>
            <a:r>
              <a:rPr lang="en-IE" sz="2000" b="1" dirty="0">
                <a:solidFill>
                  <a:srgbClr val="FF0000"/>
                </a:solidFill>
              </a:rPr>
              <a:t>Save</a:t>
            </a:r>
            <a:r>
              <a:rPr lang="en-IE" sz="2000" dirty="0"/>
              <a:t> and </a:t>
            </a:r>
            <a:r>
              <a:rPr lang="en-IE" sz="2000" b="1" dirty="0">
                <a:solidFill>
                  <a:srgbClr val="FF0000"/>
                </a:solidFill>
              </a:rPr>
              <a:t>Load</a:t>
            </a:r>
            <a:r>
              <a:rPr lang="en-IE" sz="2000" dirty="0">
                <a:solidFill>
                  <a:srgbClr val="FF0000"/>
                </a:solidFill>
              </a:rPr>
              <a:t> </a:t>
            </a:r>
            <a:r>
              <a:rPr lang="en-IE" sz="2000" dirty="0"/>
              <a:t>functionality to the </a:t>
            </a:r>
            <a:r>
              <a:rPr lang="en-IE" sz="2000" b="1" dirty="0"/>
              <a:t>menu</a:t>
            </a:r>
            <a:r>
              <a:rPr lang="en-IE" sz="2000" dirty="0"/>
              <a:t>.</a:t>
            </a:r>
          </a:p>
          <a:p>
            <a:pPr marL="457200" lvl="1" indent="0" algn="ctr">
              <a:buNone/>
            </a:pPr>
            <a:endParaRPr lang="en-IE" sz="2000" dirty="0"/>
          </a:p>
          <a:p>
            <a:pPr algn="ctr"/>
            <a:endParaRPr lang="en-US" sz="2000" dirty="0"/>
          </a:p>
        </p:txBody>
      </p:sp>
      <p:pic>
        <p:nvPicPr>
          <p:cNvPr id="11" name="Picture 10">
            <a:extLst>
              <a:ext uri="{FF2B5EF4-FFF2-40B4-BE49-F238E27FC236}">
                <a16:creationId xmlns:a16="http://schemas.microsoft.com/office/drawing/2014/main" id="{C965D4E2-B20A-44A6-AD94-FCBD65CC51F0}"/>
              </a:ext>
            </a:extLst>
          </p:cNvPr>
          <p:cNvPicPr>
            <a:picLocks noChangeAspect="1"/>
          </p:cNvPicPr>
          <p:nvPr/>
        </p:nvPicPr>
        <p:blipFill>
          <a:blip r:embed="rId3"/>
          <a:stretch>
            <a:fillRect/>
          </a:stretch>
        </p:blipFill>
        <p:spPr>
          <a:xfrm>
            <a:off x="357024" y="154228"/>
            <a:ext cx="2614776" cy="3468580"/>
          </a:xfrm>
          <a:prstGeom prst="rect">
            <a:avLst/>
          </a:prstGeom>
          <a:ln>
            <a:noFill/>
          </a:ln>
          <a:effectLst>
            <a:outerShdw blurRad="292100" dist="139700" dir="2700000" algn="tl" rotWithShape="0">
              <a:srgbClr val="333333">
                <a:alpha val="65000"/>
              </a:srgbClr>
            </a:outerShdw>
          </a:effectLst>
        </p:spPr>
      </p:pic>
      <p:sp>
        <p:nvSpPr>
          <p:cNvPr id="13" name="Rectangle: Rounded Corners 12">
            <a:extLst>
              <a:ext uri="{FF2B5EF4-FFF2-40B4-BE49-F238E27FC236}">
                <a16:creationId xmlns:a16="http://schemas.microsoft.com/office/drawing/2014/main" id="{721696B5-2FB1-4326-9F41-87341094A66A}"/>
              </a:ext>
            </a:extLst>
          </p:cNvPr>
          <p:cNvSpPr/>
          <p:nvPr/>
        </p:nvSpPr>
        <p:spPr>
          <a:xfrm>
            <a:off x="457200" y="2971800"/>
            <a:ext cx="18288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a:p>
        </p:txBody>
      </p:sp>
      <p:sp>
        <p:nvSpPr>
          <p:cNvPr id="9" name="Rectangle 8">
            <a:extLst>
              <a:ext uri="{FF2B5EF4-FFF2-40B4-BE49-F238E27FC236}">
                <a16:creationId xmlns:a16="http://schemas.microsoft.com/office/drawing/2014/main" id="{3FCC38E8-8568-442D-B54F-D0ED387A5D12}"/>
              </a:ext>
            </a:extLst>
          </p:cNvPr>
          <p:cNvSpPr>
            <a:spLocks noChangeArrowheads="1"/>
          </p:cNvSpPr>
          <p:nvPr/>
        </p:nvSpPr>
        <p:spPr bwMode="auto">
          <a:xfrm>
            <a:off x="3272883" y="874455"/>
            <a:ext cx="6303072" cy="2554545"/>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1" u="none" strike="noStrike" cap="none" normalizeH="0" baseline="0" dirty="0">
                <a:ln>
                  <a:noFill/>
                </a:ln>
                <a:solidFill>
                  <a:srgbClr val="8C8C8C"/>
                </a:solidFill>
                <a:effectLst/>
                <a:latin typeface="JetBrains Mono"/>
              </a:rPr>
              <a:t>//save all the products in the store to a file on the hard disk</a:t>
            </a:r>
            <a:br>
              <a:rPr kumimoji="0" lang="en-VI" altLang="en-VI" sz="2000" b="0" i="1" u="none" strike="noStrike" cap="none" normalizeH="0" baseline="0" dirty="0">
                <a:ln>
                  <a:noFill/>
                </a:ln>
                <a:solidFill>
                  <a:srgbClr val="8C8C8C"/>
                </a:solidFill>
                <a:effectLst/>
                <a:latin typeface="JetBrains Mono"/>
              </a:rPr>
            </a:br>
            <a:r>
              <a:rPr kumimoji="0" lang="en-VI" altLang="en-VI" sz="2000" b="0" i="0" u="none" strike="noStrike" cap="none" normalizeH="0" baseline="0" dirty="0">
                <a:ln>
                  <a:noFill/>
                </a:ln>
                <a:solidFill>
                  <a:srgbClr val="0033B3"/>
                </a:solidFill>
                <a:effectLst/>
                <a:latin typeface="JetBrains Mono"/>
              </a:rPr>
              <a:t>private void </a:t>
            </a:r>
            <a:r>
              <a:rPr kumimoji="0" lang="en-VI" altLang="en-VI" sz="2000" b="0" i="0" u="none" strike="noStrike" cap="none" normalizeH="0" baseline="0" dirty="0" err="1">
                <a:ln>
                  <a:noFill/>
                </a:ln>
                <a:solidFill>
                  <a:srgbClr val="00627A"/>
                </a:solidFill>
                <a:effectLst/>
                <a:latin typeface="JetBrains Mono"/>
              </a:rPr>
              <a:t>saveProducts</a:t>
            </a: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a:ln>
                  <a:noFill/>
                </a:ln>
                <a:solidFill>
                  <a:srgbClr val="0033B3"/>
                </a:solidFill>
                <a:effectLst/>
                <a:latin typeface="JetBrains Mono"/>
              </a:rPr>
              <a:t>try </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871094"/>
                </a:solidFill>
                <a:effectLst/>
                <a:latin typeface="JetBrains Mono"/>
              </a:rPr>
              <a:t>store</a:t>
            </a:r>
            <a:r>
              <a:rPr kumimoji="0" lang="en-VI" altLang="en-VI" sz="2000" b="0" i="0" u="none" strike="noStrike" cap="none" normalizeH="0" baseline="0" dirty="0" err="1">
                <a:ln>
                  <a:noFill/>
                </a:ln>
                <a:solidFill>
                  <a:srgbClr val="080808"/>
                </a:solidFill>
                <a:effectLst/>
                <a:latin typeface="JetBrains Mono"/>
              </a:rPr>
              <a:t>.save</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 </a:t>
            </a:r>
            <a:r>
              <a:rPr kumimoji="0" lang="en-VI" altLang="en-VI" sz="2000" b="0" i="0" u="none" strike="noStrike" cap="none" normalizeH="0" baseline="0" dirty="0">
                <a:ln>
                  <a:noFill/>
                </a:ln>
                <a:solidFill>
                  <a:srgbClr val="0033B3"/>
                </a:solidFill>
                <a:effectLst/>
                <a:latin typeface="JetBrains Mono"/>
              </a:rPr>
              <a:t>catch </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00000"/>
                </a:solidFill>
                <a:effectLst/>
                <a:latin typeface="JetBrains Mono"/>
              </a:rPr>
              <a:t>Exception </a:t>
            </a:r>
            <a:r>
              <a:rPr kumimoji="0" lang="en-VI" altLang="en-VI" sz="2000" b="0" i="0" u="none" strike="noStrike" cap="none" normalizeH="0" baseline="0" dirty="0">
                <a:ln>
                  <a:noFill/>
                </a:ln>
                <a:solidFill>
                  <a:srgbClr val="080808"/>
                </a:solidFill>
                <a:effectLst/>
                <a:latin typeface="JetBrains Mono"/>
              </a:rPr>
              <a:t>e)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System</a:t>
            </a:r>
            <a:r>
              <a:rPr kumimoji="0" lang="en-VI" altLang="en-VI" sz="2000" b="0" i="0" u="none" strike="noStrike" cap="none" normalizeH="0" baseline="0" dirty="0" err="1">
                <a:ln>
                  <a:noFill/>
                </a:ln>
                <a:solidFill>
                  <a:srgbClr val="080808"/>
                </a:solidFill>
                <a:effectLst/>
                <a:latin typeface="JetBrains Mono"/>
              </a:rPr>
              <a:t>.</a:t>
            </a:r>
            <a:r>
              <a:rPr kumimoji="0" lang="en-VI" altLang="en-VI" sz="2000" b="0" i="1" u="none" strike="noStrike" cap="none" normalizeH="0" baseline="0" dirty="0" err="1">
                <a:ln>
                  <a:noFill/>
                </a:ln>
                <a:solidFill>
                  <a:srgbClr val="871094"/>
                </a:solidFill>
                <a:effectLst/>
                <a:latin typeface="JetBrains Mono"/>
              </a:rPr>
              <a:t>err</a:t>
            </a:r>
            <a:r>
              <a:rPr kumimoji="0" lang="en-VI" altLang="en-VI" sz="2000" b="0" i="0" u="none" strike="noStrike" cap="none" normalizeH="0" baseline="0" dirty="0" err="1">
                <a:ln>
                  <a:noFill/>
                </a:ln>
                <a:solidFill>
                  <a:srgbClr val="080808"/>
                </a:solidFill>
                <a:effectLst/>
                <a:latin typeface="JetBrains Mono"/>
              </a:rPr>
              <a:t>.println</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67D17"/>
                </a:solidFill>
                <a:effectLst/>
                <a:latin typeface="JetBrains Mono"/>
              </a:rPr>
              <a:t>"Error writing to file: " </a:t>
            </a:r>
            <a:r>
              <a:rPr kumimoji="0" lang="en-VI" altLang="en-VI" sz="2000" b="0" i="0" u="none" strike="noStrike" cap="none" normalizeH="0" baseline="0" dirty="0">
                <a:ln>
                  <a:noFill/>
                </a:ln>
                <a:solidFill>
                  <a:srgbClr val="080808"/>
                </a:solidFill>
                <a:effectLst/>
                <a:latin typeface="JetBrains Mono"/>
              </a:rPr>
              <a:t>+ e);</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a:t>
            </a:r>
            <a:endParaRPr kumimoji="0" lang="en-VI" altLang="en-VI"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8276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3810000" y="261787"/>
            <a:ext cx="6650169" cy="412741"/>
          </a:xfr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a:noAutofit/>
          </a:bodyPr>
          <a:lstStyle/>
          <a:p>
            <a:pPr marL="0" indent="0" algn="ctr">
              <a:buNone/>
            </a:pPr>
            <a:r>
              <a:rPr lang="en-IE" sz="2000" dirty="0"/>
              <a:t>Adding </a:t>
            </a:r>
            <a:r>
              <a:rPr lang="en-IE" sz="2000" b="1" dirty="0">
                <a:solidFill>
                  <a:srgbClr val="FF0000"/>
                </a:solidFill>
              </a:rPr>
              <a:t>Save</a:t>
            </a:r>
            <a:r>
              <a:rPr lang="en-IE" sz="2000" dirty="0"/>
              <a:t> and </a:t>
            </a:r>
            <a:r>
              <a:rPr lang="en-IE" sz="2000" b="1" dirty="0">
                <a:solidFill>
                  <a:srgbClr val="FF0000"/>
                </a:solidFill>
              </a:rPr>
              <a:t>Load</a:t>
            </a:r>
            <a:r>
              <a:rPr lang="en-IE" sz="2000" dirty="0">
                <a:solidFill>
                  <a:srgbClr val="FF0000"/>
                </a:solidFill>
              </a:rPr>
              <a:t> </a:t>
            </a:r>
            <a:r>
              <a:rPr lang="en-IE" sz="2000" dirty="0"/>
              <a:t>functionality to the </a:t>
            </a:r>
            <a:r>
              <a:rPr lang="en-IE" sz="2000" b="1" dirty="0"/>
              <a:t>menu</a:t>
            </a:r>
            <a:r>
              <a:rPr lang="en-IE" sz="2000" dirty="0"/>
              <a:t>.</a:t>
            </a:r>
          </a:p>
          <a:p>
            <a:pPr marL="457200" lvl="1" indent="0" algn="ctr">
              <a:buNone/>
            </a:pPr>
            <a:endParaRPr lang="en-IE" sz="2000" dirty="0"/>
          </a:p>
          <a:p>
            <a:pPr algn="ctr"/>
            <a:endParaRPr lang="en-US" sz="2000" dirty="0"/>
          </a:p>
        </p:txBody>
      </p:sp>
      <p:pic>
        <p:nvPicPr>
          <p:cNvPr id="11" name="Picture 10">
            <a:extLst>
              <a:ext uri="{FF2B5EF4-FFF2-40B4-BE49-F238E27FC236}">
                <a16:creationId xmlns:a16="http://schemas.microsoft.com/office/drawing/2014/main" id="{C965D4E2-B20A-44A6-AD94-FCBD65CC51F0}"/>
              </a:ext>
            </a:extLst>
          </p:cNvPr>
          <p:cNvPicPr>
            <a:picLocks noChangeAspect="1"/>
          </p:cNvPicPr>
          <p:nvPr/>
        </p:nvPicPr>
        <p:blipFill>
          <a:blip r:embed="rId3"/>
          <a:stretch>
            <a:fillRect/>
          </a:stretch>
        </p:blipFill>
        <p:spPr>
          <a:xfrm>
            <a:off x="357024" y="154228"/>
            <a:ext cx="2614776" cy="3468580"/>
          </a:xfrm>
          <a:prstGeom prst="rect">
            <a:avLst/>
          </a:prstGeom>
          <a:ln>
            <a:noFill/>
          </a:ln>
          <a:effectLst>
            <a:outerShdw blurRad="292100" dist="139700" dir="2700000" algn="tl" rotWithShape="0">
              <a:srgbClr val="333333">
                <a:alpha val="65000"/>
              </a:srgbClr>
            </a:outerShdw>
          </a:effectLst>
        </p:spPr>
      </p:pic>
      <p:sp>
        <p:nvSpPr>
          <p:cNvPr id="13" name="Rectangle: Rounded Corners 12">
            <a:extLst>
              <a:ext uri="{FF2B5EF4-FFF2-40B4-BE49-F238E27FC236}">
                <a16:creationId xmlns:a16="http://schemas.microsoft.com/office/drawing/2014/main" id="{721696B5-2FB1-4326-9F41-87341094A66A}"/>
              </a:ext>
            </a:extLst>
          </p:cNvPr>
          <p:cNvSpPr/>
          <p:nvPr/>
        </p:nvSpPr>
        <p:spPr>
          <a:xfrm>
            <a:off x="357024" y="3124200"/>
            <a:ext cx="18288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sz="4400"/>
          </a:p>
        </p:txBody>
      </p:sp>
      <p:sp>
        <p:nvSpPr>
          <p:cNvPr id="4" name="Rectangle 1">
            <a:extLst>
              <a:ext uri="{FF2B5EF4-FFF2-40B4-BE49-F238E27FC236}">
                <a16:creationId xmlns:a16="http://schemas.microsoft.com/office/drawing/2014/main" id="{88D46F7C-9E11-42B8-B3A4-3541544F920B}"/>
              </a:ext>
            </a:extLst>
          </p:cNvPr>
          <p:cNvSpPr>
            <a:spLocks noChangeArrowheads="1"/>
          </p:cNvSpPr>
          <p:nvPr/>
        </p:nvSpPr>
        <p:spPr bwMode="auto">
          <a:xfrm>
            <a:off x="3276600" y="3795446"/>
            <a:ext cx="6793398" cy="2554545"/>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1" u="none" strike="noStrike" cap="none" normalizeH="0" baseline="0" dirty="0">
                <a:ln>
                  <a:noFill/>
                </a:ln>
                <a:solidFill>
                  <a:srgbClr val="8C8C8C"/>
                </a:solidFill>
                <a:effectLst/>
                <a:latin typeface="JetBrains Mono"/>
              </a:rPr>
              <a:t>//load all the products into the store from a file on the hard disk</a:t>
            </a:r>
            <a:br>
              <a:rPr kumimoji="0" lang="en-VI" altLang="en-VI" sz="2000" b="0" i="1" u="none" strike="noStrike" cap="none" normalizeH="0" baseline="0" dirty="0">
                <a:ln>
                  <a:noFill/>
                </a:ln>
                <a:solidFill>
                  <a:srgbClr val="8C8C8C"/>
                </a:solidFill>
                <a:effectLst/>
                <a:latin typeface="JetBrains Mono"/>
              </a:rPr>
            </a:br>
            <a:r>
              <a:rPr kumimoji="0" lang="en-VI" altLang="en-VI" sz="2000" b="0" i="0" u="none" strike="noStrike" cap="none" normalizeH="0" baseline="0" dirty="0">
                <a:ln>
                  <a:noFill/>
                </a:ln>
                <a:solidFill>
                  <a:srgbClr val="0033B3"/>
                </a:solidFill>
                <a:effectLst/>
                <a:latin typeface="JetBrains Mono"/>
              </a:rPr>
              <a:t>private void </a:t>
            </a:r>
            <a:r>
              <a:rPr kumimoji="0" lang="en-VI" altLang="en-VI" sz="2000" b="0" i="0" u="none" strike="noStrike" cap="none" normalizeH="0" baseline="0" dirty="0" err="1">
                <a:ln>
                  <a:noFill/>
                </a:ln>
                <a:solidFill>
                  <a:srgbClr val="00627A"/>
                </a:solidFill>
                <a:effectLst/>
                <a:latin typeface="JetBrains Mono"/>
              </a:rPr>
              <a:t>loadProducts</a:t>
            </a: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a:ln>
                  <a:noFill/>
                </a:ln>
                <a:solidFill>
                  <a:srgbClr val="0033B3"/>
                </a:solidFill>
                <a:effectLst/>
                <a:latin typeface="JetBrains Mono"/>
              </a:rPr>
              <a:t>try </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871094"/>
                </a:solidFill>
                <a:effectLst/>
                <a:latin typeface="JetBrains Mono"/>
              </a:rPr>
              <a:t>store</a:t>
            </a:r>
            <a:r>
              <a:rPr kumimoji="0" lang="en-VI" altLang="en-VI" sz="2000" b="0" i="0" u="none" strike="noStrike" cap="none" normalizeH="0" baseline="0" dirty="0" err="1">
                <a:ln>
                  <a:noFill/>
                </a:ln>
                <a:solidFill>
                  <a:srgbClr val="080808"/>
                </a:solidFill>
                <a:effectLst/>
                <a:latin typeface="JetBrains Mono"/>
              </a:rPr>
              <a:t>.load</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 </a:t>
            </a:r>
            <a:r>
              <a:rPr kumimoji="0" lang="en-VI" altLang="en-VI" sz="2000" b="0" i="0" u="none" strike="noStrike" cap="none" normalizeH="0" baseline="0" dirty="0">
                <a:ln>
                  <a:noFill/>
                </a:ln>
                <a:solidFill>
                  <a:srgbClr val="0033B3"/>
                </a:solidFill>
                <a:effectLst/>
                <a:latin typeface="JetBrains Mono"/>
              </a:rPr>
              <a:t>catch </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00000"/>
                </a:solidFill>
                <a:effectLst/>
                <a:latin typeface="JetBrains Mono"/>
              </a:rPr>
              <a:t>Exception </a:t>
            </a:r>
            <a:r>
              <a:rPr kumimoji="0" lang="en-VI" altLang="en-VI" sz="2000" b="0" i="0" u="none" strike="noStrike" cap="none" normalizeH="0" baseline="0" dirty="0">
                <a:ln>
                  <a:noFill/>
                </a:ln>
                <a:solidFill>
                  <a:srgbClr val="080808"/>
                </a:solidFill>
                <a:effectLst/>
                <a:latin typeface="JetBrains Mono"/>
              </a:rPr>
              <a:t>e)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System</a:t>
            </a:r>
            <a:r>
              <a:rPr kumimoji="0" lang="en-VI" altLang="en-VI" sz="2000" b="0" i="0" u="none" strike="noStrike" cap="none" normalizeH="0" baseline="0" dirty="0" err="1">
                <a:ln>
                  <a:noFill/>
                </a:ln>
                <a:solidFill>
                  <a:srgbClr val="080808"/>
                </a:solidFill>
                <a:effectLst/>
                <a:latin typeface="JetBrains Mono"/>
              </a:rPr>
              <a:t>.</a:t>
            </a:r>
            <a:r>
              <a:rPr kumimoji="0" lang="en-VI" altLang="en-VI" sz="2000" b="0" i="1" u="none" strike="noStrike" cap="none" normalizeH="0" baseline="0" dirty="0" err="1">
                <a:ln>
                  <a:noFill/>
                </a:ln>
                <a:solidFill>
                  <a:srgbClr val="871094"/>
                </a:solidFill>
                <a:effectLst/>
                <a:latin typeface="JetBrains Mono"/>
              </a:rPr>
              <a:t>err</a:t>
            </a:r>
            <a:r>
              <a:rPr kumimoji="0" lang="en-VI" altLang="en-VI" sz="2000" b="0" i="0" u="none" strike="noStrike" cap="none" normalizeH="0" baseline="0" dirty="0" err="1">
                <a:ln>
                  <a:noFill/>
                </a:ln>
                <a:solidFill>
                  <a:srgbClr val="080808"/>
                </a:solidFill>
                <a:effectLst/>
                <a:latin typeface="JetBrains Mono"/>
              </a:rPr>
              <a:t>.println</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67D17"/>
                </a:solidFill>
                <a:effectLst/>
                <a:latin typeface="JetBrains Mono"/>
              </a:rPr>
              <a:t>"Error reading from file: " </a:t>
            </a:r>
            <a:r>
              <a:rPr kumimoji="0" lang="en-VI" altLang="en-VI" sz="2000" b="0" i="0" u="none" strike="noStrike" cap="none" normalizeH="0" baseline="0" dirty="0">
                <a:ln>
                  <a:noFill/>
                </a:ln>
                <a:solidFill>
                  <a:srgbClr val="080808"/>
                </a:solidFill>
                <a:effectLst/>
                <a:latin typeface="JetBrains Mono"/>
              </a:rPr>
              <a:t>+ e);</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a:t>
            </a:r>
            <a:endParaRPr kumimoji="0" lang="en-VI" altLang="en-VI" sz="4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0F31747B-010E-4FC5-855F-F09CE932119B}"/>
              </a:ext>
            </a:extLst>
          </p:cNvPr>
          <p:cNvSpPr>
            <a:spLocks noChangeArrowheads="1"/>
          </p:cNvSpPr>
          <p:nvPr/>
        </p:nvSpPr>
        <p:spPr bwMode="auto">
          <a:xfrm>
            <a:off x="3272883" y="874455"/>
            <a:ext cx="6303072" cy="2554545"/>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1" u="none" strike="noStrike" cap="none" normalizeH="0" baseline="0" dirty="0">
                <a:ln>
                  <a:noFill/>
                </a:ln>
                <a:solidFill>
                  <a:srgbClr val="8C8C8C"/>
                </a:solidFill>
                <a:effectLst/>
                <a:latin typeface="JetBrains Mono"/>
              </a:rPr>
              <a:t>//save all the products in the store to a file on the hard disk</a:t>
            </a:r>
            <a:br>
              <a:rPr kumimoji="0" lang="en-VI" altLang="en-VI" sz="2000" b="0" i="1" u="none" strike="noStrike" cap="none" normalizeH="0" baseline="0" dirty="0">
                <a:ln>
                  <a:noFill/>
                </a:ln>
                <a:solidFill>
                  <a:srgbClr val="8C8C8C"/>
                </a:solidFill>
                <a:effectLst/>
                <a:latin typeface="JetBrains Mono"/>
              </a:rPr>
            </a:br>
            <a:r>
              <a:rPr kumimoji="0" lang="en-VI" altLang="en-VI" sz="2000" b="0" i="0" u="none" strike="noStrike" cap="none" normalizeH="0" baseline="0" dirty="0">
                <a:ln>
                  <a:noFill/>
                </a:ln>
                <a:solidFill>
                  <a:srgbClr val="0033B3"/>
                </a:solidFill>
                <a:effectLst/>
                <a:latin typeface="JetBrains Mono"/>
              </a:rPr>
              <a:t>private void </a:t>
            </a:r>
            <a:r>
              <a:rPr kumimoji="0" lang="en-VI" altLang="en-VI" sz="2000" b="0" i="0" u="none" strike="noStrike" cap="none" normalizeH="0" baseline="0" dirty="0" err="1">
                <a:ln>
                  <a:noFill/>
                </a:ln>
                <a:solidFill>
                  <a:srgbClr val="00627A"/>
                </a:solidFill>
                <a:effectLst/>
                <a:latin typeface="JetBrains Mono"/>
              </a:rPr>
              <a:t>saveProducts</a:t>
            </a: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a:ln>
                  <a:noFill/>
                </a:ln>
                <a:solidFill>
                  <a:srgbClr val="0033B3"/>
                </a:solidFill>
                <a:effectLst/>
                <a:latin typeface="JetBrains Mono"/>
              </a:rPr>
              <a:t>try </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871094"/>
                </a:solidFill>
                <a:effectLst/>
                <a:latin typeface="JetBrains Mono"/>
              </a:rPr>
              <a:t>store</a:t>
            </a:r>
            <a:r>
              <a:rPr kumimoji="0" lang="en-VI" altLang="en-VI" sz="2000" b="0" i="0" u="none" strike="noStrike" cap="none" normalizeH="0" baseline="0" dirty="0" err="1">
                <a:ln>
                  <a:noFill/>
                </a:ln>
                <a:solidFill>
                  <a:srgbClr val="080808"/>
                </a:solidFill>
                <a:effectLst/>
                <a:latin typeface="JetBrains Mono"/>
              </a:rPr>
              <a:t>.save</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 </a:t>
            </a:r>
            <a:r>
              <a:rPr kumimoji="0" lang="en-VI" altLang="en-VI" sz="2000" b="0" i="0" u="none" strike="noStrike" cap="none" normalizeH="0" baseline="0" dirty="0">
                <a:ln>
                  <a:noFill/>
                </a:ln>
                <a:solidFill>
                  <a:srgbClr val="0033B3"/>
                </a:solidFill>
                <a:effectLst/>
                <a:latin typeface="JetBrains Mono"/>
              </a:rPr>
              <a:t>catch </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00000"/>
                </a:solidFill>
                <a:effectLst/>
                <a:latin typeface="JetBrains Mono"/>
              </a:rPr>
              <a:t>Exception </a:t>
            </a:r>
            <a:r>
              <a:rPr kumimoji="0" lang="en-VI" altLang="en-VI" sz="2000" b="0" i="0" u="none" strike="noStrike" cap="none" normalizeH="0" baseline="0" dirty="0">
                <a:ln>
                  <a:noFill/>
                </a:ln>
                <a:solidFill>
                  <a:srgbClr val="080808"/>
                </a:solidFill>
                <a:effectLst/>
                <a:latin typeface="JetBrains Mono"/>
              </a:rPr>
              <a:t>e)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System</a:t>
            </a:r>
            <a:r>
              <a:rPr kumimoji="0" lang="en-VI" altLang="en-VI" sz="2000" b="0" i="0" u="none" strike="noStrike" cap="none" normalizeH="0" baseline="0" dirty="0" err="1">
                <a:ln>
                  <a:noFill/>
                </a:ln>
                <a:solidFill>
                  <a:srgbClr val="080808"/>
                </a:solidFill>
                <a:effectLst/>
                <a:latin typeface="JetBrains Mono"/>
              </a:rPr>
              <a:t>.</a:t>
            </a:r>
            <a:r>
              <a:rPr kumimoji="0" lang="en-VI" altLang="en-VI" sz="2000" b="0" i="1" u="none" strike="noStrike" cap="none" normalizeH="0" baseline="0" dirty="0" err="1">
                <a:ln>
                  <a:noFill/>
                </a:ln>
                <a:solidFill>
                  <a:srgbClr val="871094"/>
                </a:solidFill>
                <a:effectLst/>
                <a:latin typeface="JetBrains Mono"/>
              </a:rPr>
              <a:t>err</a:t>
            </a:r>
            <a:r>
              <a:rPr kumimoji="0" lang="en-VI" altLang="en-VI" sz="2000" b="0" i="0" u="none" strike="noStrike" cap="none" normalizeH="0" baseline="0" dirty="0" err="1">
                <a:ln>
                  <a:noFill/>
                </a:ln>
                <a:solidFill>
                  <a:srgbClr val="080808"/>
                </a:solidFill>
                <a:effectLst/>
                <a:latin typeface="JetBrains Mono"/>
              </a:rPr>
              <a:t>.println</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67D17"/>
                </a:solidFill>
                <a:effectLst/>
                <a:latin typeface="JetBrains Mono"/>
              </a:rPr>
              <a:t>"Error writing to file: " </a:t>
            </a:r>
            <a:r>
              <a:rPr kumimoji="0" lang="en-VI" altLang="en-VI" sz="2000" b="0" i="0" u="none" strike="noStrike" cap="none" normalizeH="0" baseline="0" dirty="0">
                <a:ln>
                  <a:noFill/>
                </a:ln>
                <a:solidFill>
                  <a:srgbClr val="080808"/>
                </a:solidFill>
                <a:effectLst/>
                <a:latin typeface="JetBrains Mono"/>
              </a:rPr>
              <a:t>+ e);</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a:t>
            </a:r>
            <a:endParaRPr kumimoji="0" lang="en-VI" altLang="en-VI"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138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3276600" y="380999"/>
            <a:ext cx="8126327" cy="2927775"/>
          </a:xfr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a:noAutofit/>
          </a:bodyPr>
          <a:lstStyle/>
          <a:p>
            <a:pPr marL="0" indent="0" algn="ctr">
              <a:buNone/>
            </a:pPr>
            <a:r>
              <a:rPr lang="en-IE" sz="2400" dirty="0"/>
              <a:t>try/catch</a:t>
            </a:r>
          </a:p>
          <a:p>
            <a:pPr marL="0" indent="0" algn="ctr">
              <a:buNone/>
            </a:pPr>
            <a:endParaRPr lang="en-IE" sz="2400" dirty="0"/>
          </a:p>
          <a:p>
            <a:pPr marL="0" indent="0" algn="ctr">
              <a:buNone/>
            </a:pPr>
            <a:r>
              <a:rPr lang="en-IE" sz="2400" dirty="0"/>
              <a:t>The save() and load() methods in the Store class can throw an Exception.  So, if we want to use, say, the load(), method, we need to write code to “handle” an Exception being thrown.  This is where try/catch comes in and we will look at this construct in the next slide deck.  </a:t>
            </a:r>
          </a:p>
        </p:txBody>
      </p:sp>
      <p:pic>
        <p:nvPicPr>
          <p:cNvPr id="11" name="Picture 10">
            <a:extLst>
              <a:ext uri="{FF2B5EF4-FFF2-40B4-BE49-F238E27FC236}">
                <a16:creationId xmlns:a16="http://schemas.microsoft.com/office/drawing/2014/main" id="{C965D4E2-B20A-44A6-AD94-FCBD65CC51F0}"/>
              </a:ext>
            </a:extLst>
          </p:cNvPr>
          <p:cNvPicPr>
            <a:picLocks noChangeAspect="1"/>
          </p:cNvPicPr>
          <p:nvPr/>
        </p:nvPicPr>
        <p:blipFill>
          <a:blip r:embed="rId3"/>
          <a:stretch>
            <a:fillRect/>
          </a:stretch>
        </p:blipFill>
        <p:spPr>
          <a:xfrm>
            <a:off x="357024" y="154228"/>
            <a:ext cx="2614776" cy="3468580"/>
          </a:xfrm>
          <a:prstGeom prst="rect">
            <a:avLst/>
          </a:prstGeom>
          <a:ln>
            <a:noFill/>
          </a:ln>
          <a:effectLst>
            <a:outerShdw blurRad="292100" dist="139700" dir="2700000" algn="tl" rotWithShape="0">
              <a:srgbClr val="333333">
                <a:alpha val="65000"/>
              </a:srgbClr>
            </a:outerShdw>
          </a:effectLst>
        </p:spPr>
      </p:pic>
      <p:sp>
        <p:nvSpPr>
          <p:cNvPr id="13" name="Rectangle: Rounded Corners 12">
            <a:extLst>
              <a:ext uri="{FF2B5EF4-FFF2-40B4-BE49-F238E27FC236}">
                <a16:creationId xmlns:a16="http://schemas.microsoft.com/office/drawing/2014/main" id="{721696B5-2FB1-4326-9F41-87341094A66A}"/>
              </a:ext>
            </a:extLst>
          </p:cNvPr>
          <p:cNvSpPr/>
          <p:nvPr/>
        </p:nvSpPr>
        <p:spPr>
          <a:xfrm>
            <a:off x="357024" y="3124200"/>
            <a:ext cx="18288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I" sz="4400"/>
          </a:p>
        </p:txBody>
      </p:sp>
      <p:sp>
        <p:nvSpPr>
          <p:cNvPr id="6" name="Rectangle 1">
            <a:extLst>
              <a:ext uri="{FF2B5EF4-FFF2-40B4-BE49-F238E27FC236}">
                <a16:creationId xmlns:a16="http://schemas.microsoft.com/office/drawing/2014/main" id="{126B41BD-B080-401E-9113-32A86A24EBCC}"/>
              </a:ext>
            </a:extLst>
          </p:cNvPr>
          <p:cNvSpPr>
            <a:spLocks noChangeArrowheads="1"/>
          </p:cNvSpPr>
          <p:nvPr/>
        </p:nvSpPr>
        <p:spPr bwMode="auto">
          <a:xfrm>
            <a:off x="3276600" y="3795446"/>
            <a:ext cx="6793398" cy="2554545"/>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I" altLang="en-VI" sz="2000" b="0" i="1" u="none" strike="noStrike" cap="none" normalizeH="0" baseline="0" dirty="0">
                <a:ln>
                  <a:noFill/>
                </a:ln>
                <a:solidFill>
                  <a:srgbClr val="8C8C8C"/>
                </a:solidFill>
                <a:effectLst/>
                <a:latin typeface="JetBrains Mono"/>
              </a:rPr>
              <a:t>//load all the products into the store from a file on the hard disk</a:t>
            </a:r>
            <a:br>
              <a:rPr kumimoji="0" lang="en-VI" altLang="en-VI" sz="2000" b="0" i="1" u="none" strike="noStrike" cap="none" normalizeH="0" baseline="0" dirty="0">
                <a:ln>
                  <a:noFill/>
                </a:ln>
                <a:solidFill>
                  <a:srgbClr val="8C8C8C"/>
                </a:solidFill>
                <a:effectLst/>
                <a:latin typeface="JetBrains Mono"/>
              </a:rPr>
            </a:br>
            <a:r>
              <a:rPr kumimoji="0" lang="en-VI" altLang="en-VI" sz="2000" b="0" i="0" u="none" strike="noStrike" cap="none" normalizeH="0" baseline="0" dirty="0">
                <a:ln>
                  <a:noFill/>
                </a:ln>
                <a:solidFill>
                  <a:srgbClr val="0033B3"/>
                </a:solidFill>
                <a:effectLst/>
                <a:latin typeface="JetBrains Mono"/>
              </a:rPr>
              <a:t>private void </a:t>
            </a:r>
            <a:r>
              <a:rPr kumimoji="0" lang="en-VI" altLang="en-VI" sz="2000" b="0" i="0" u="none" strike="noStrike" cap="none" normalizeH="0" baseline="0" dirty="0" err="1">
                <a:ln>
                  <a:noFill/>
                </a:ln>
                <a:solidFill>
                  <a:srgbClr val="00627A"/>
                </a:solidFill>
                <a:effectLst/>
                <a:latin typeface="JetBrains Mono"/>
              </a:rPr>
              <a:t>loadProducts</a:t>
            </a: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a:ln>
                  <a:noFill/>
                </a:ln>
                <a:solidFill>
                  <a:srgbClr val="0033B3"/>
                </a:solidFill>
                <a:effectLst/>
                <a:latin typeface="JetBrains Mono"/>
              </a:rPr>
              <a:t>try </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871094"/>
                </a:solidFill>
                <a:effectLst/>
                <a:latin typeface="JetBrains Mono"/>
              </a:rPr>
              <a:t>store</a:t>
            </a:r>
            <a:r>
              <a:rPr kumimoji="0" lang="en-VI" altLang="en-VI" sz="2000" b="0" i="0" u="none" strike="noStrike" cap="none" normalizeH="0" baseline="0" dirty="0" err="1">
                <a:ln>
                  <a:noFill/>
                </a:ln>
                <a:solidFill>
                  <a:srgbClr val="080808"/>
                </a:solidFill>
                <a:effectLst/>
                <a:latin typeface="JetBrains Mono"/>
              </a:rPr>
              <a:t>.load</a:t>
            </a:r>
            <a:r>
              <a:rPr kumimoji="0" lang="en-VI" altLang="en-VI" sz="2000" b="0" i="0" u="none" strike="noStrike" cap="none" normalizeH="0" baseline="0" dirty="0">
                <a:ln>
                  <a:noFill/>
                </a:ln>
                <a:solidFill>
                  <a:srgbClr val="080808"/>
                </a:solidFill>
                <a:effectLst/>
                <a:latin typeface="JetBrains Mono"/>
              </a:rPr>
              <a:t>();</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 </a:t>
            </a:r>
            <a:r>
              <a:rPr kumimoji="0" lang="en-VI" altLang="en-VI" sz="2000" b="0" i="0" u="none" strike="noStrike" cap="none" normalizeH="0" baseline="0" dirty="0">
                <a:ln>
                  <a:noFill/>
                </a:ln>
                <a:solidFill>
                  <a:srgbClr val="0033B3"/>
                </a:solidFill>
                <a:effectLst/>
                <a:latin typeface="JetBrains Mono"/>
              </a:rPr>
              <a:t>catch </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00000"/>
                </a:solidFill>
                <a:effectLst/>
                <a:latin typeface="JetBrains Mono"/>
              </a:rPr>
              <a:t>Exception </a:t>
            </a:r>
            <a:r>
              <a:rPr kumimoji="0" lang="en-VI" altLang="en-VI" sz="2000" b="0" i="0" u="none" strike="noStrike" cap="none" normalizeH="0" baseline="0" dirty="0">
                <a:ln>
                  <a:noFill/>
                </a:ln>
                <a:solidFill>
                  <a:srgbClr val="080808"/>
                </a:solidFill>
                <a:effectLst/>
                <a:latin typeface="JetBrains Mono"/>
              </a:rPr>
              <a:t>e)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r>
              <a:rPr kumimoji="0" lang="en-VI" altLang="en-VI" sz="2000" b="0" i="0" u="none" strike="noStrike" cap="none" normalizeH="0" baseline="0" dirty="0" err="1">
                <a:ln>
                  <a:noFill/>
                </a:ln>
                <a:solidFill>
                  <a:srgbClr val="000000"/>
                </a:solidFill>
                <a:effectLst/>
                <a:latin typeface="JetBrains Mono"/>
              </a:rPr>
              <a:t>System</a:t>
            </a:r>
            <a:r>
              <a:rPr kumimoji="0" lang="en-VI" altLang="en-VI" sz="2000" b="0" i="0" u="none" strike="noStrike" cap="none" normalizeH="0" baseline="0" dirty="0" err="1">
                <a:ln>
                  <a:noFill/>
                </a:ln>
                <a:solidFill>
                  <a:srgbClr val="080808"/>
                </a:solidFill>
                <a:effectLst/>
                <a:latin typeface="JetBrains Mono"/>
              </a:rPr>
              <a:t>.</a:t>
            </a:r>
            <a:r>
              <a:rPr kumimoji="0" lang="en-VI" altLang="en-VI" sz="2000" b="0" i="1" u="none" strike="noStrike" cap="none" normalizeH="0" baseline="0" dirty="0" err="1">
                <a:ln>
                  <a:noFill/>
                </a:ln>
                <a:solidFill>
                  <a:srgbClr val="871094"/>
                </a:solidFill>
                <a:effectLst/>
                <a:latin typeface="JetBrains Mono"/>
              </a:rPr>
              <a:t>err</a:t>
            </a:r>
            <a:r>
              <a:rPr kumimoji="0" lang="en-VI" altLang="en-VI" sz="2000" b="0" i="0" u="none" strike="noStrike" cap="none" normalizeH="0" baseline="0" dirty="0" err="1">
                <a:ln>
                  <a:noFill/>
                </a:ln>
                <a:solidFill>
                  <a:srgbClr val="080808"/>
                </a:solidFill>
                <a:effectLst/>
                <a:latin typeface="JetBrains Mono"/>
              </a:rPr>
              <a:t>.println</a:t>
            </a:r>
            <a:r>
              <a:rPr kumimoji="0" lang="en-VI" altLang="en-VI" sz="2000" b="0" i="0" u="none" strike="noStrike" cap="none" normalizeH="0" baseline="0" dirty="0">
                <a:ln>
                  <a:noFill/>
                </a:ln>
                <a:solidFill>
                  <a:srgbClr val="080808"/>
                </a:solidFill>
                <a:effectLst/>
                <a:latin typeface="JetBrains Mono"/>
              </a:rPr>
              <a:t>(</a:t>
            </a:r>
            <a:r>
              <a:rPr kumimoji="0" lang="en-VI" altLang="en-VI" sz="2000" b="0" i="0" u="none" strike="noStrike" cap="none" normalizeH="0" baseline="0" dirty="0">
                <a:ln>
                  <a:noFill/>
                </a:ln>
                <a:solidFill>
                  <a:srgbClr val="067D17"/>
                </a:solidFill>
                <a:effectLst/>
                <a:latin typeface="JetBrains Mono"/>
              </a:rPr>
              <a:t>"Error reading from file: " </a:t>
            </a:r>
            <a:r>
              <a:rPr kumimoji="0" lang="en-VI" altLang="en-VI" sz="2000" b="0" i="0" u="none" strike="noStrike" cap="none" normalizeH="0" baseline="0" dirty="0">
                <a:ln>
                  <a:noFill/>
                </a:ln>
                <a:solidFill>
                  <a:srgbClr val="080808"/>
                </a:solidFill>
                <a:effectLst/>
                <a:latin typeface="JetBrains Mono"/>
              </a:rPr>
              <a:t>+ e);</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    }</a:t>
            </a:r>
            <a:br>
              <a:rPr kumimoji="0" lang="en-VI" altLang="en-VI" sz="2000" b="0" i="0" u="none" strike="noStrike" cap="none" normalizeH="0" baseline="0" dirty="0">
                <a:ln>
                  <a:noFill/>
                </a:ln>
                <a:solidFill>
                  <a:srgbClr val="080808"/>
                </a:solidFill>
                <a:effectLst/>
                <a:latin typeface="JetBrains Mono"/>
              </a:rPr>
            </a:br>
            <a:r>
              <a:rPr kumimoji="0" lang="en-VI" altLang="en-VI" sz="2000" b="0" i="0" u="none" strike="noStrike" cap="none" normalizeH="0" baseline="0" dirty="0">
                <a:ln>
                  <a:noFill/>
                </a:ln>
                <a:solidFill>
                  <a:srgbClr val="080808"/>
                </a:solidFill>
                <a:effectLst/>
                <a:latin typeface="JetBrains Mono"/>
              </a:rPr>
              <a:t>}</a:t>
            </a:r>
            <a:endParaRPr kumimoji="0" lang="en-VI" altLang="en-VI" sz="4800" b="0" i="0" u="none" strike="noStrike" cap="none" normalizeH="0" baseline="0" dirty="0">
              <a:ln>
                <a:noFill/>
              </a:ln>
              <a:solidFill>
                <a:schemeClr val="tx1"/>
              </a:solidFill>
              <a:effectLst/>
              <a:latin typeface="Arial" panose="020B0604020202020204" pitchFamily="34" charset="0"/>
            </a:endParaRPr>
          </a:p>
        </p:txBody>
      </p:sp>
      <p:sp>
        <p:nvSpPr>
          <p:cNvPr id="2" name="Rectangle: Rounded Corners 1">
            <a:extLst>
              <a:ext uri="{FF2B5EF4-FFF2-40B4-BE49-F238E27FC236}">
                <a16:creationId xmlns:a16="http://schemas.microsoft.com/office/drawing/2014/main" id="{C2315E4E-ED19-4406-914B-2E2EC63DEA99}"/>
              </a:ext>
            </a:extLst>
          </p:cNvPr>
          <p:cNvSpPr/>
          <p:nvPr/>
        </p:nvSpPr>
        <p:spPr>
          <a:xfrm>
            <a:off x="3300761" y="4495800"/>
            <a:ext cx="5715000" cy="1600200"/>
          </a:xfrm>
          <a:prstGeom prst="round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VI"/>
          </a:p>
        </p:txBody>
      </p:sp>
    </p:spTree>
    <p:extLst>
      <p:ext uri="{BB962C8B-B14F-4D97-AF65-F5344CB8AC3E}">
        <p14:creationId xmlns:p14="http://schemas.microsoft.com/office/powerpoint/2010/main" val="1547458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1"/>
            <a:ext cx="11430000"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IE" sz="2800" dirty="0"/>
              <a:t>When the </a:t>
            </a:r>
            <a:r>
              <a:rPr lang="en-IE" sz="2800" b="1" dirty="0"/>
              <a:t>save</a:t>
            </a:r>
            <a:r>
              <a:rPr lang="en-IE" sz="2800" dirty="0"/>
              <a:t> option is selected from the menu, this </a:t>
            </a:r>
            <a:r>
              <a:rPr lang="en-IE" sz="2800" b="1" dirty="0"/>
              <a:t>XML file </a:t>
            </a:r>
            <a:r>
              <a:rPr lang="en-IE" sz="2800" dirty="0"/>
              <a:t>is created </a:t>
            </a:r>
          </a:p>
        </p:txBody>
      </p:sp>
      <p:sp>
        <p:nvSpPr>
          <p:cNvPr id="6" name="Rectangle 5"/>
          <p:cNvSpPr/>
          <p:nvPr/>
        </p:nvSpPr>
        <p:spPr>
          <a:xfrm>
            <a:off x="2655879" y="5923250"/>
            <a:ext cx="6804043" cy="461665"/>
          </a:xfrm>
          <a:prstGeom prst="rect">
            <a:avLst/>
          </a:prstGeom>
        </p:spPr>
        <p:txBody>
          <a:bodyPr wrap="none">
            <a:spAutoFit/>
          </a:bodyPr>
          <a:lstStyle/>
          <a:p>
            <a:pPr algn="ctr"/>
            <a:r>
              <a:rPr lang="en-IE" sz="2400" dirty="0"/>
              <a:t>The XML file is located in your </a:t>
            </a:r>
            <a:r>
              <a:rPr lang="en-IE" sz="2400" b="1" dirty="0"/>
              <a:t>root project directory</a:t>
            </a:r>
            <a:r>
              <a:rPr lang="en-IE" sz="2400" dirty="0"/>
              <a:t>.</a:t>
            </a:r>
          </a:p>
        </p:txBody>
      </p:sp>
      <p:pic>
        <p:nvPicPr>
          <p:cNvPr id="5" name="Picture 4"/>
          <p:cNvPicPr>
            <a:picLocks noChangeAspect="1"/>
          </p:cNvPicPr>
          <p:nvPr/>
        </p:nvPicPr>
        <p:blipFill>
          <a:blip r:embed="rId2"/>
          <a:stretch>
            <a:fillRect/>
          </a:stretch>
        </p:blipFill>
        <p:spPr>
          <a:xfrm>
            <a:off x="237424" y="315966"/>
            <a:ext cx="1553276" cy="1553276"/>
          </a:xfrm>
          <a:prstGeom prst="rect">
            <a:avLst/>
          </a:prstGeom>
        </p:spPr>
      </p:pic>
      <p:pic>
        <p:nvPicPr>
          <p:cNvPr id="8" name="Picture 7">
            <a:extLst>
              <a:ext uri="{FF2B5EF4-FFF2-40B4-BE49-F238E27FC236}">
                <a16:creationId xmlns:a16="http://schemas.microsoft.com/office/drawing/2014/main" id="{F1C3FE57-095E-4AB6-B6B7-A7B4AA561DBD}"/>
              </a:ext>
            </a:extLst>
          </p:cNvPr>
          <p:cNvPicPr>
            <a:picLocks noChangeAspect="1"/>
          </p:cNvPicPr>
          <p:nvPr/>
        </p:nvPicPr>
        <p:blipFill>
          <a:blip r:embed="rId3"/>
          <a:stretch>
            <a:fillRect/>
          </a:stretch>
        </p:blipFill>
        <p:spPr>
          <a:xfrm>
            <a:off x="2286000" y="315966"/>
            <a:ext cx="6858000" cy="4793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52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Self Study Questions</a:t>
            </a:r>
            <a:endParaRPr lang="en-GB" dirty="0"/>
          </a:p>
        </p:txBody>
      </p:sp>
      <p:sp>
        <p:nvSpPr>
          <p:cNvPr id="3" name="Content Placeholder 2"/>
          <p:cNvSpPr>
            <a:spLocks noGrp="1"/>
          </p:cNvSpPr>
          <p:nvPr>
            <p:ph idx="1"/>
          </p:nvPr>
        </p:nvSpPr>
        <p:spPr>
          <a:xfrm>
            <a:off x="609600" y="1600201"/>
            <a:ext cx="10972800" cy="4525963"/>
          </a:xfrm>
        </p:spPr>
        <p:txBody>
          <a:bodyPr/>
          <a:lstStyle/>
          <a:p>
            <a:pPr marL="514350" indent="-514350">
              <a:buFont typeface="+mj-lt"/>
              <a:buAutoNum type="arabicPeriod"/>
            </a:pPr>
            <a:r>
              <a:rPr lang="en-GB" dirty="0"/>
              <a:t>What is persistence?</a:t>
            </a:r>
          </a:p>
          <a:p>
            <a:pPr marL="514350" indent="-514350">
              <a:buFont typeface="+mj-lt"/>
              <a:buAutoNum type="arabicPeriod"/>
            </a:pPr>
            <a:endParaRPr lang="en-GB" dirty="0"/>
          </a:p>
          <a:p>
            <a:pPr marL="514350" indent="-514350">
              <a:buFont typeface="+mj-lt"/>
              <a:buAutoNum type="arabicPeriod"/>
            </a:pPr>
            <a:r>
              <a:rPr lang="en-GB" dirty="0"/>
              <a:t>What file type do we store Java objects in?</a:t>
            </a:r>
          </a:p>
          <a:p>
            <a:pPr marL="514350" indent="-514350">
              <a:buFont typeface="+mj-lt"/>
              <a:buAutoNum type="arabicPeriod"/>
            </a:pPr>
            <a:endParaRPr lang="en-GB" dirty="0"/>
          </a:p>
          <a:p>
            <a:pPr marL="514350" indent="-514350">
              <a:buFont typeface="+mj-lt"/>
              <a:buAutoNum type="arabicPeriod"/>
            </a:pPr>
            <a:r>
              <a:rPr lang="en-GB" dirty="0"/>
              <a:t>Which Java component did we use for serializing objects?</a:t>
            </a:r>
          </a:p>
          <a:p>
            <a:pPr marL="514350" indent="-514350">
              <a:buFont typeface="+mj-lt"/>
              <a:buAutoNum type="arabicPeriod"/>
            </a:pPr>
            <a:endParaRPr lang="en-GB" dirty="0"/>
          </a:p>
          <a:p>
            <a:pPr marL="514350" indent="-514350">
              <a:buFont typeface="+mj-lt"/>
              <a:buAutoNum type="arabicPeriod"/>
            </a:pPr>
            <a:r>
              <a:rPr lang="en-GB" dirty="0"/>
              <a:t>What 2 methods do we have to write to use this component?</a:t>
            </a:r>
          </a:p>
        </p:txBody>
      </p:sp>
    </p:spTree>
    <p:extLst>
      <p:ext uri="{BB962C8B-B14F-4D97-AF65-F5344CB8AC3E}">
        <p14:creationId xmlns:p14="http://schemas.microsoft.com/office/powerpoint/2010/main" val="405928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iobhan\AppData\Local\Microsoft\Windows\Temporary Internet Files\Content.IE5\D6SFLNVW\questions-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203" y="1244600"/>
            <a:ext cx="4394200" cy="4394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38401" y="2614474"/>
            <a:ext cx="3485803"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 Questions?</a:t>
            </a:r>
          </a:p>
        </p:txBody>
      </p:sp>
    </p:spTree>
    <p:extLst>
      <p:ext uri="{BB962C8B-B14F-4D97-AF65-F5344CB8AC3E}">
        <p14:creationId xmlns:p14="http://schemas.microsoft.com/office/powerpoint/2010/main" val="115038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Our </a:t>
            </a:r>
            <a:r>
              <a:rPr lang="en-IE" b="1" dirty="0"/>
              <a:t>Shop</a:t>
            </a:r>
            <a:r>
              <a:rPr lang="en-IE" dirty="0"/>
              <a:t> App</a:t>
            </a:r>
          </a:p>
        </p:txBody>
      </p:sp>
      <p:sp>
        <p:nvSpPr>
          <p:cNvPr id="4" name="TextBox 3"/>
          <p:cNvSpPr txBox="1"/>
          <p:nvPr/>
        </p:nvSpPr>
        <p:spPr>
          <a:xfrm>
            <a:off x="609600" y="1630689"/>
            <a:ext cx="91440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E" sz="3200" dirty="0">
                <a:solidFill>
                  <a:srgbClr val="FF0000"/>
                </a:solidFill>
              </a:rPr>
              <a:t>Shop V4.0 - </a:t>
            </a:r>
            <a:r>
              <a:rPr lang="en-IE" sz="3200" dirty="0"/>
              <a:t>implemented the </a:t>
            </a:r>
            <a:r>
              <a:rPr lang="en-IE" sz="3200" b="1" dirty="0"/>
              <a:t>CRUD</a:t>
            </a:r>
            <a:r>
              <a:rPr lang="en-IE" sz="3200" dirty="0"/>
              <a:t> process</a:t>
            </a:r>
          </a:p>
        </p:txBody>
      </p:sp>
      <p:sp>
        <p:nvSpPr>
          <p:cNvPr id="5" name="TextBox 4"/>
          <p:cNvSpPr txBox="1"/>
          <p:nvPr/>
        </p:nvSpPr>
        <p:spPr>
          <a:xfrm>
            <a:off x="566051" y="3941679"/>
            <a:ext cx="11321149"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E" sz="3200" dirty="0">
                <a:solidFill>
                  <a:srgbClr val="FF0000"/>
                </a:solidFill>
              </a:rPr>
              <a:t>Shop V5.0</a:t>
            </a:r>
            <a:endParaRPr lang="en-IE" sz="3200" dirty="0"/>
          </a:p>
          <a:p>
            <a:r>
              <a:rPr lang="en-IE" sz="3200" dirty="0"/>
              <a:t>use XML to make our </a:t>
            </a:r>
            <a:r>
              <a:rPr lang="en-IE" sz="3200" b="1" dirty="0"/>
              <a:t>data persistent </a:t>
            </a:r>
            <a:r>
              <a:rPr lang="en-IE" sz="3200" dirty="0"/>
              <a:t>beyond the life of our app </a:t>
            </a:r>
          </a:p>
        </p:txBody>
      </p:sp>
      <p:sp>
        <p:nvSpPr>
          <p:cNvPr id="3" name="TextBox 2"/>
          <p:cNvSpPr txBox="1"/>
          <p:nvPr/>
        </p:nvSpPr>
        <p:spPr>
          <a:xfrm>
            <a:off x="1828800" y="2678829"/>
            <a:ext cx="7598619" cy="461665"/>
          </a:xfrm>
          <a:prstGeom prst="rect">
            <a:avLst/>
          </a:prstGeom>
          <a:noFill/>
        </p:spPr>
        <p:txBody>
          <a:bodyPr wrap="none" rtlCol="0">
            <a:spAutoFit/>
          </a:bodyPr>
          <a:lstStyle/>
          <a:p>
            <a:r>
              <a:rPr lang="en-GB" sz="2400" dirty="0"/>
              <a:t>Problem:</a:t>
            </a:r>
            <a:r>
              <a:rPr lang="en-IE" sz="2400" dirty="0"/>
              <a:t> All entered </a:t>
            </a:r>
            <a:r>
              <a:rPr lang="en-IE" sz="2400" b="1" dirty="0"/>
              <a:t>data is lost</a:t>
            </a:r>
            <a:r>
              <a:rPr lang="en-IE" sz="2400" dirty="0"/>
              <a:t> if we </a:t>
            </a:r>
            <a:r>
              <a:rPr lang="en-IE" sz="2400" b="1" dirty="0"/>
              <a:t>close our application</a:t>
            </a:r>
            <a:endParaRPr lang="en-IE" sz="2400"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63022" y="2588873"/>
            <a:ext cx="1187450" cy="889441"/>
          </a:xfrm>
          <a:prstGeom prst="rect">
            <a:avLst/>
          </a:prstGeom>
        </p:spPr>
      </p:pic>
      <p:sp>
        <p:nvSpPr>
          <p:cNvPr id="8" name="TextBox 7"/>
          <p:cNvSpPr txBox="1"/>
          <p:nvPr/>
        </p:nvSpPr>
        <p:spPr>
          <a:xfrm>
            <a:off x="1600200" y="5482262"/>
            <a:ext cx="6923306" cy="830997"/>
          </a:xfrm>
          <a:prstGeom prst="rect">
            <a:avLst/>
          </a:prstGeom>
          <a:noFill/>
        </p:spPr>
        <p:txBody>
          <a:bodyPr wrap="none" rtlCol="0">
            <a:spAutoFit/>
          </a:bodyPr>
          <a:lstStyle/>
          <a:p>
            <a:r>
              <a:rPr lang="en-GB" sz="2400" dirty="0"/>
              <a:t>Solution: </a:t>
            </a:r>
            <a:r>
              <a:rPr lang="en-IE" sz="2400" dirty="0">
                <a:solidFill>
                  <a:srgbClr val="FF0000"/>
                </a:solidFill>
              </a:rPr>
              <a:t>Store our objects from memory to XML </a:t>
            </a:r>
            <a:r>
              <a:rPr lang="en-IE" sz="2400" b="1" dirty="0">
                <a:solidFill>
                  <a:srgbClr val="FF0000"/>
                </a:solidFill>
              </a:rPr>
              <a:t>files</a:t>
            </a:r>
            <a:r>
              <a:rPr lang="en-IE" sz="2400" dirty="0">
                <a:solidFill>
                  <a:srgbClr val="FF0000"/>
                </a:solidFill>
              </a:rPr>
              <a:t>.</a:t>
            </a:r>
          </a:p>
          <a:p>
            <a:endParaRPr lang="en-GB" sz="2400" dirty="0">
              <a:solidFill>
                <a:srgbClr val="FF0000"/>
              </a:solidFill>
            </a:endParaRPr>
          </a:p>
        </p:txBody>
      </p:sp>
      <p:pic>
        <p:nvPicPr>
          <p:cNvPr id="9" name="Picture 8"/>
          <p:cNvPicPr>
            <a:picLocks noChangeAspect="1"/>
          </p:cNvPicPr>
          <p:nvPr/>
        </p:nvPicPr>
        <p:blipFill>
          <a:blip r:embed="rId4">
            <a:duotone>
              <a:prstClr val="black"/>
              <a:srgbClr val="FF0000">
                <a:tint val="45000"/>
                <a:satMod val="400000"/>
              </a:srgbClr>
            </a:duotone>
          </a:blip>
          <a:stretch>
            <a:fillRect/>
          </a:stretch>
        </p:blipFill>
        <p:spPr>
          <a:xfrm>
            <a:off x="1029854" y="5436541"/>
            <a:ext cx="584200" cy="584200"/>
          </a:xfrm>
          <a:prstGeom prst="rect">
            <a:avLst/>
          </a:prstGeom>
        </p:spPr>
      </p:pic>
      <p:pic>
        <p:nvPicPr>
          <p:cNvPr id="10" name="Picture 9"/>
          <p:cNvPicPr>
            <a:picLocks noChangeAspect="1"/>
          </p:cNvPicPr>
          <p:nvPr/>
        </p:nvPicPr>
        <p:blipFill>
          <a:blip r:embed="rId5"/>
          <a:stretch>
            <a:fillRect/>
          </a:stretch>
        </p:blipFill>
        <p:spPr>
          <a:xfrm>
            <a:off x="9203896" y="239995"/>
            <a:ext cx="1099407" cy="1099407"/>
          </a:xfrm>
          <a:prstGeom prst="rect">
            <a:avLst/>
          </a:prstGeom>
        </p:spPr>
      </p:pic>
    </p:spTree>
    <p:extLst>
      <p:ext uri="{BB962C8B-B14F-4D97-AF65-F5344CB8AC3E}">
        <p14:creationId xmlns:p14="http://schemas.microsoft.com/office/powerpoint/2010/main" val="126504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67C2-20E8-4483-8DB8-2733E5C64241}"/>
              </a:ext>
            </a:extLst>
          </p:cNvPr>
          <p:cNvSpPr>
            <a:spLocks noGrp="1"/>
          </p:cNvSpPr>
          <p:nvPr>
            <p:ph type="title"/>
          </p:nvPr>
        </p:nvSpPr>
        <p:spPr/>
        <p:txBody>
          <a:bodyPr/>
          <a:lstStyle/>
          <a:p>
            <a:r>
              <a:rPr lang="en-IE" dirty="0"/>
              <a:t>Shop </a:t>
            </a:r>
            <a:r>
              <a:rPr lang="en-IE" b="1" dirty="0"/>
              <a:t>V5.0</a:t>
            </a:r>
            <a:r>
              <a:rPr lang="en-IE" dirty="0"/>
              <a:t> (using XML)</a:t>
            </a:r>
          </a:p>
        </p:txBody>
      </p:sp>
      <p:sp>
        <p:nvSpPr>
          <p:cNvPr id="6" name="Content Placeholder 5">
            <a:extLst>
              <a:ext uri="{FF2B5EF4-FFF2-40B4-BE49-F238E27FC236}">
                <a16:creationId xmlns:a16="http://schemas.microsoft.com/office/drawing/2014/main" id="{1AC55566-B01D-48BC-9E42-9894F016F290}"/>
              </a:ext>
            </a:extLst>
          </p:cNvPr>
          <p:cNvSpPr>
            <a:spLocks noGrp="1"/>
          </p:cNvSpPr>
          <p:nvPr>
            <p:ph idx="1"/>
          </p:nvPr>
        </p:nvSpPr>
        <p:spPr>
          <a:xfrm>
            <a:off x="609600" y="1600201"/>
            <a:ext cx="10972800" cy="4525963"/>
          </a:xfrm>
        </p:spPr>
        <p:txBody>
          <a:bodyPr>
            <a:normAutofit lnSpcReduction="10000"/>
          </a:bodyPr>
          <a:lstStyle/>
          <a:p>
            <a:r>
              <a:rPr lang="en-IE" dirty="0"/>
              <a:t>For our XML persistence, we will use a component called </a:t>
            </a:r>
            <a:r>
              <a:rPr lang="en-IE" b="1" dirty="0" err="1"/>
              <a:t>XStream</a:t>
            </a:r>
            <a:r>
              <a:rPr lang="en-IE" dirty="0"/>
              <a:t>.</a:t>
            </a:r>
          </a:p>
          <a:p>
            <a:endParaRPr lang="en-IE" dirty="0"/>
          </a:p>
          <a:p>
            <a:r>
              <a:rPr lang="en-IE" b="1" dirty="0" err="1"/>
              <a:t>XStream</a:t>
            </a:r>
            <a:r>
              <a:rPr lang="en-IE" dirty="0"/>
              <a:t> </a:t>
            </a:r>
          </a:p>
          <a:p>
            <a:pPr lvl="1"/>
            <a:r>
              <a:rPr lang="en-IE" dirty="0"/>
              <a:t>is a simple library </a:t>
            </a:r>
            <a:br>
              <a:rPr lang="en-IE" dirty="0"/>
            </a:br>
            <a:r>
              <a:rPr lang="en-IE" dirty="0"/>
              <a:t>to serialize objects to XML and back again.</a:t>
            </a:r>
            <a:br>
              <a:rPr lang="en-IE" dirty="0"/>
            </a:br>
            <a:endParaRPr lang="en-IE" dirty="0"/>
          </a:p>
          <a:p>
            <a:pPr lvl="1"/>
            <a:r>
              <a:rPr lang="en-IE" dirty="0"/>
              <a:t>is called a component </a:t>
            </a:r>
            <a:br>
              <a:rPr lang="en-IE" dirty="0"/>
            </a:br>
            <a:r>
              <a:rPr lang="en-IE" dirty="0"/>
              <a:t>and we must download the </a:t>
            </a:r>
            <a:r>
              <a:rPr lang="en-IE" b="1" dirty="0"/>
              <a:t>jar </a:t>
            </a:r>
            <a:r>
              <a:rPr lang="en-IE" dirty="0"/>
              <a:t>file </a:t>
            </a:r>
            <a:br>
              <a:rPr lang="en-IE" dirty="0"/>
            </a:br>
            <a:r>
              <a:rPr lang="en-IE" dirty="0"/>
              <a:t>it is stored in, and incorporate it into our project.</a:t>
            </a:r>
          </a:p>
          <a:p>
            <a:endParaRPr lang="en-IE" dirty="0"/>
          </a:p>
          <a:p>
            <a:endParaRPr lang="en-IE" dirty="0"/>
          </a:p>
        </p:txBody>
      </p:sp>
      <p:sp>
        <p:nvSpPr>
          <p:cNvPr id="8" name="Rectangle 7">
            <a:extLst>
              <a:ext uri="{FF2B5EF4-FFF2-40B4-BE49-F238E27FC236}">
                <a16:creationId xmlns:a16="http://schemas.microsoft.com/office/drawing/2014/main" id="{0A619656-EFEF-4D0A-83D4-2E08D579216C}"/>
              </a:ext>
            </a:extLst>
          </p:cNvPr>
          <p:cNvSpPr/>
          <p:nvPr/>
        </p:nvSpPr>
        <p:spPr>
          <a:xfrm>
            <a:off x="3962401" y="6464087"/>
            <a:ext cx="3679597" cy="369332"/>
          </a:xfrm>
          <a:prstGeom prst="rect">
            <a:avLst/>
          </a:prstGeom>
        </p:spPr>
        <p:txBody>
          <a:bodyPr wrap="none">
            <a:spAutoFit/>
          </a:bodyPr>
          <a:lstStyle/>
          <a:p>
            <a:r>
              <a:rPr lang="en-IE" dirty="0">
                <a:hlinkClick r:id="rId2"/>
              </a:rPr>
              <a:t>http://x-stream.github.io/index.html</a:t>
            </a:r>
            <a:r>
              <a:rPr lang="en-IE" dirty="0"/>
              <a:t> </a:t>
            </a:r>
          </a:p>
        </p:txBody>
      </p:sp>
      <p:pic>
        <p:nvPicPr>
          <p:cNvPr id="3" name="Picture 2"/>
          <p:cNvPicPr>
            <a:picLocks noChangeAspect="1"/>
          </p:cNvPicPr>
          <p:nvPr/>
        </p:nvPicPr>
        <p:blipFill rotWithShape="1">
          <a:blip r:embed="rId3"/>
          <a:srcRect l="2007" b="34104"/>
          <a:stretch/>
        </p:blipFill>
        <p:spPr>
          <a:xfrm>
            <a:off x="8138143" y="3605845"/>
            <a:ext cx="2307998" cy="688461"/>
          </a:xfrm>
          <a:prstGeom prst="rect">
            <a:avLst/>
          </a:prstGeom>
        </p:spPr>
      </p:pic>
      <p:grpSp>
        <p:nvGrpSpPr>
          <p:cNvPr id="5" name="Group 4"/>
          <p:cNvGrpSpPr/>
          <p:nvPr/>
        </p:nvGrpSpPr>
        <p:grpSpPr>
          <a:xfrm>
            <a:off x="9292142" y="0"/>
            <a:ext cx="1099407" cy="1306816"/>
            <a:chOff x="7157495" y="263237"/>
            <a:chExt cx="1099407" cy="1306816"/>
          </a:xfrm>
        </p:grpSpPr>
        <p:pic>
          <p:nvPicPr>
            <p:cNvPr id="7" name="Picture 6"/>
            <p:cNvPicPr>
              <a:picLocks noChangeAspect="1"/>
            </p:cNvPicPr>
            <p:nvPr/>
          </p:nvPicPr>
          <p:blipFill>
            <a:blip r:embed="rId4"/>
            <a:stretch>
              <a:fillRect/>
            </a:stretch>
          </p:blipFill>
          <p:spPr>
            <a:xfrm>
              <a:off x="7157495" y="263237"/>
              <a:ext cx="1099407" cy="1099407"/>
            </a:xfrm>
            <a:prstGeom prst="rect">
              <a:avLst/>
            </a:prstGeom>
          </p:spPr>
        </p:pic>
        <p:sp>
          <p:nvSpPr>
            <p:cNvPr id="4" name="TextBox 3"/>
            <p:cNvSpPr txBox="1"/>
            <p:nvPr/>
          </p:nvSpPr>
          <p:spPr>
            <a:xfrm>
              <a:off x="7290229" y="1262276"/>
              <a:ext cx="833938" cy="307777"/>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1400" dirty="0"/>
                <a:t>V5 - XML</a:t>
              </a:r>
            </a:p>
          </p:txBody>
        </p:sp>
      </p:grpSp>
      <p:pic>
        <p:nvPicPr>
          <p:cNvPr id="9" name="Picture 8"/>
          <p:cNvPicPr>
            <a:picLocks noChangeAspect="1"/>
          </p:cNvPicPr>
          <p:nvPr/>
        </p:nvPicPr>
        <p:blipFill>
          <a:blip r:embed="rId5"/>
          <a:stretch>
            <a:fillRect/>
          </a:stretch>
        </p:blipFill>
        <p:spPr>
          <a:xfrm>
            <a:off x="8853376" y="4983164"/>
            <a:ext cx="1143000" cy="1143000"/>
          </a:xfrm>
          <a:prstGeom prst="rect">
            <a:avLst/>
          </a:prstGeom>
        </p:spPr>
      </p:pic>
    </p:spTree>
    <p:extLst>
      <p:ext uri="{BB962C8B-B14F-4D97-AF65-F5344CB8AC3E}">
        <p14:creationId xmlns:p14="http://schemas.microsoft.com/office/powerpoint/2010/main" val="41207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Shop V5.0 (using XML) - </a:t>
            </a:r>
            <a:r>
              <a:rPr lang="en-IE" b="1" dirty="0"/>
              <a:t>STEPS</a:t>
            </a:r>
          </a:p>
        </p:txBody>
      </p:sp>
      <p:sp>
        <p:nvSpPr>
          <p:cNvPr id="3" name="Content Placeholder 2"/>
          <p:cNvSpPr>
            <a:spLocks noGrp="1"/>
          </p:cNvSpPr>
          <p:nvPr>
            <p:ph idx="1"/>
          </p:nvPr>
        </p:nvSpPr>
        <p:spPr>
          <a:xfrm>
            <a:off x="1981200" y="1600201"/>
            <a:ext cx="9601200" cy="4525963"/>
          </a:xfrm>
        </p:spPr>
        <p:txBody>
          <a:bodyPr>
            <a:normAutofit/>
          </a:bodyPr>
          <a:lstStyle/>
          <a:p>
            <a:pPr marL="514350" indent="-514350">
              <a:buFont typeface="+mj-lt"/>
              <a:buAutoNum type="arabicPeriod"/>
            </a:pPr>
            <a:r>
              <a:rPr lang="en-IE" dirty="0"/>
              <a:t>Download the </a:t>
            </a:r>
            <a:r>
              <a:rPr lang="en-IE" b="1" dirty="0" smtClean="0">
                <a:solidFill>
                  <a:srgbClr val="FF0000"/>
                </a:solidFill>
              </a:rPr>
              <a:t>xstream-1.4.20.jar </a:t>
            </a:r>
            <a:r>
              <a:rPr lang="en-IE" dirty="0"/>
              <a:t>component</a:t>
            </a:r>
          </a:p>
          <a:p>
            <a:pPr marL="914400" lvl="1" indent="-514350"/>
            <a:r>
              <a:rPr lang="en-IE" dirty="0"/>
              <a:t>Add it to your Shop project.</a:t>
            </a:r>
          </a:p>
          <a:p>
            <a:pPr marL="514350" indent="-514350">
              <a:buFont typeface="+mj-lt"/>
              <a:buAutoNum type="arabicPeriod"/>
            </a:pPr>
            <a:endParaRPr lang="en-IE" dirty="0"/>
          </a:p>
          <a:p>
            <a:pPr marL="514350" indent="-514350">
              <a:buFont typeface="+mj-lt"/>
              <a:buAutoNum type="arabicPeriod"/>
            </a:pPr>
            <a:r>
              <a:rPr lang="en-IE" b="1" dirty="0">
                <a:solidFill>
                  <a:srgbClr val="FF40FF"/>
                </a:solidFill>
              </a:rPr>
              <a:t>Store</a:t>
            </a:r>
            <a:r>
              <a:rPr lang="en-IE" dirty="0">
                <a:solidFill>
                  <a:srgbClr val="FF40FF"/>
                </a:solidFill>
              </a:rPr>
              <a:t> </a:t>
            </a:r>
            <a:r>
              <a:rPr lang="en-IE" dirty="0"/>
              <a:t>Class </a:t>
            </a:r>
          </a:p>
          <a:p>
            <a:pPr marL="857250" lvl="1" indent="-457200"/>
            <a:r>
              <a:rPr lang="en-IE" dirty="0"/>
              <a:t>Write the load(), save() methods. </a:t>
            </a:r>
          </a:p>
          <a:p>
            <a:pPr marL="514350" indent="-514350">
              <a:buFont typeface="+mj-lt"/>
              <a:buAutoNum type="arabicPeriod"/>
            </a:pPr>
            <a:endParaRPr lang="en-IE" dirty="0"/>
          </a:p>
          <a:p>
            <a:pPr marL="514350" indent="-514350">
              <a:buFont typeface="+mj-lt"/>
              <a:buAutoNum type="arabicPeriod"/>
            </a:pPr>
            <a:r>
              <a:rPr lang="en-IE" b="1" dirty="0">
                <a:solidFill>
                  <a:srgbClr val="F79646"/>
                </a:solidFill>
              </a:rPr>
              <a:t>Driver</a:t>
            </a:r>
            <a:r>
              <a:rPr lang="en-IE" b="1" dirty="0">
                <a:solidFill>
                  <a:srgbClr val="FF0000"/>
                </a:solidFill>
              </a:rPr>
              <a:t> </a:t>
            </a:r>
            <a:r>
              <a:rPr lang="en-IE" dirty="0"/>
              <a:t>Class</a:t>
            </a:r>
          </a:p>
          <a:p>
            <a:pPr lvl="1"/>
            <a:r>
              <a:rPr lang="en-IE" dirty="0"/>
              <a:t>include extra load and save functionality to the menu.</a:t>
            </a:r>
          </a:p>
          <a:p>
            <a:pPr marL="0" indent="0">
              <a:buNone/>
            </a:pPr>
            <a:endParaRPr lang="en-IE" dirty="0"/>
          </a:p>
          <a:p>
            <a:endParaRPr lang="en-IE" dirty="0"/>
          </a:p>
          <a:p>
            <a:pPr marL="0" indent="0">
              <a:buNone/>
            </a:pPr>
            <a:endParaRPr lang="en-IE" dirty="0"/>
          </a:p>
          <a:p>
            <a:pPr lvl="1"/>
            <a:endParaRPr lang="en-IE" dirty="0"/>
          </a:p>
        </p:txBody>
      </p:sp>
      <p:sp>
        <p:nvSpPr>
          <p:cNvPr id="4" name="Rectangle 3"/>
          <p:cNvSpPr/>
          <p:nvPr/>
        </p:nvSpPr>
        <p:spPr>
          <a:xfrm>
            <a:off x="1905000" y="1514476"/>
            <a:ext cx="8610600" cy="130492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ight Arrow 4"/>
          <p:cNvSpPr/>
          <p:nvPr/>
        </p:nvSpPr>
        <p:spPr>
          <a:xfrm>
            <a:off x="1066800" y="1752599"/>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9292142" y="0"/>
            <a:ext cx="1099407" cy="1306816"/>
            <a:chOff x="7157495" y="263237"/>
            <a:chExt cx="1099407" cy="1306816"/>
          </a:xfrm>
        </p:grpSpPr>
        <p:pic>
          <p:nvPicPr>
            <p:cNvPr id="7" name="Picture 6"/>
            <p:cNvPicPr>
              <a:picLocks noChangeAspect="1"/>
            </p:cNvPicPr>
            <p:nvPr/>
          </p:nvPicPr>
          <p:blipFill>
            <a:blip r:embed="rId2"/>
            <a:stretch>
              <a:fillRect/>
            </a:stretch>
          </p:blipFill>
          <p:spPr>
            <a:xfrm>
              <a:off x="7157495" y="263237"/>
              <a:ext cx="1099407" cy="1099407"/>
            </a:xfrm>
            <a:prstGeom prst="rect">
              <a:avLst/>
            </a:prstGeom>
          </p:spPr>
        </p:pic>
        <p:sp>
          <p:nvSpPr>
            <p:cNvPr id="8" name="TextBox 7"/>
            <p:cNvSpPr txBox="1"/>
            <p:nvPr/>
          </p:nvSpPr>
          <p:spPr>
            <a:xfrm>
              <a:off x="7290229" y="1262276"/>
              <a:ext cx="833938" cy="307777"/>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1400" dirty="0"/>
                <a:t>V5 - XML</a:t>
              </a:r>
            </a:p>
          </p:txBody>
        </p:sp>
      </p:grpSp>
    </p:spTree>
    <p:extLst>
      <p:ext uri="{BB962C8B-B14F-4D97-AF65-F5344CB8AC3E}">
        <p14:creationId xmlns:p14="http://schemas.microsoft.com/office/powerpoint/2010/main" val="93857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32239" y="1382806"/>
            <a:ext cx="6934200" cy="5034615"/>
          </a:xfrm>
          <a:prstGeom prst="rect">
            <a:avLst/>
          </a:prstGeom>
        </p:spPr>
      </p:pic>
      <p:sp>
        <p:nvSpPr>
          <p:cNvPr id="2" name="Title 1">
            <a:extLst>
              <a:ext uri="{FF2B5EF4-FFF2-40B4-BE49-F238E27FC236}">
                <a16:creationId xmlns:a16="http://schemas.microsoft.com/office/drawing/2014/main" id="{0BA769AC-72E5-4263-90D3-335B42B95021}"/>
              </a:ext>
            </a:extLst>
          </p:cNvPr>
          <p:cNvSpPr>
            <a:spLocks noGrp="1"/>
          </p:cNvSpPr>
          <p:nvPr>
            <p:ph type="title"/>
          </p:nvPr>
        </p:nvSpPr>
        <p:spPr/>
        <p:txBody>
          <a:bodyPr>
            <a:normAutofit/>
          </a:bodyPr>
          <a:lstStyle/>
          <a:p>
            <a:r>
              <a:rPr lang="en-IE" dirty="0"/>
              <a:t>Download the </a:t>
            </a:r>
            <a:r>
              <a:rPr lang="en-IE" b="1" dirty="0"/>
              <a:t>component</a:t>
            </a:r>
          </a:p>
        </p:txBody>
      </p:sp>
      <p:sp>
        <p:nvSpPr>
          <p:cNvPr id="4" name="Rectangle 3">
            <a:extLst>
              <a:ext uri="{FF2B5EF4-FFF2-40B4-BE49-F238E27FC236}">
                <a16:creationId xmlns:a16="http://schemas.microsoft.com/office/drawing/2014/main" id="{96FEB706-7379-4B8D-8CF9-C3042D989919}"/>
              </a:ext>
            </a:extLst>
          </p:cNvPr>
          <p:cNvSpPr/>
          <p:nvPr/>
        </p:nvSpPr>
        <p:spPr>
          <a:xfrm>
            <a:off x="2286000" y="6466545"/>
            <a:ext cx="8077200" cy="369332"/>
          </a:xfrm>
          <a:prstGeom prst="rect">
            <a:avLst/>
          </a:prstGeom>
        </p:spPr>
        <p:txBody>
          <a:bodyPr wrap="square">
            <a:spAutoFit/>
          </a:bodyPr>
          <a:lstStyle/>
          <a:p>
            <a:r>
              <a:rPr lang="en-IE" dirty="0"/>
              <a:t>https://</a:t>
            </a:r>
            <a:r>
              <a:rPr lang="en-IE" dirty="0" smtClean="0"/>
              <a:t>mvnrepository.com/artifact/com.thoughtworks.xstream/xstream/1.4.20  </a:t>
            </a:r>
            <a:endParaRPr lang="en-IE" dirty="0"/>
          </a:p>
        </p:txBody>
      </p:sp>
      <p:cxnSp>
        <p:nvCxnSpPr>
          <p:cNvPr id="7" name="Straight Arrow Connector 6">
            <a:extLst>
              <a:ext uri="{FF2B5EF4-FFF2-40B4-BE49-F238E27FC236}">
                <a16:creationId xmlns:a16="http://schemas.microsoft.com/office/drawing/2014/main" id="{83B9048C-78BB-44AF-8A6A-E75D817B61C8}"/>
              </a:ext>
            </a:extLst>
          </p:cNvPr>
          <p:cNvCxnSpPr>
            <a:cxnSpLocks/>
          </p:cNvCxnSpPr>
          <p:nvPr/>
        </p:nvCxnSpPr>
        <p:spPr>
          <a:xfrm flipH="1">
            <a:off x="6934200" y="3429000"/>
            <a:ext cx="868134" cy="1779675"/>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8" name="Rectangle 7">
            <a:extLst>
              <a:ext uri="{FF2B5EF4-FFF2-40B4-BE49-F238E27FC236}">
                <a16:creationId xmlns:a16="http://schemas.microsoft.com/office/drawing/2014/main" id="{52B123C8-3947-4ABA-A7B7-C29728EFD467}"/>
              </a:ext>
            </a:extLst>
          </p:cNvPr>
          <p:cNvSpPr/>
          <p:nvPr/>
        </p:nvSpPr>
        <p:spPr>
          <a:xfrm>
            <a:off x="7802334" y="2779593"/>
            <a:ext cx="256086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IE" sz="2400" dirty="0"/>
              <a:t>Download the </a:t>
            </a:r>
            <a:r>
              <a:rPr lang="en-IE" sz="2400" b="1" dirty="0" smtClean="0"/>
              <a:t>xstream-1.4.20.jar</a:t>
            </a:r>
            <a:r>
              <a:rPr lang="en-IE" sz="2400" dirty="0" smtClean="0"/>
              <a:t> </a:t>
            </a:r>
            <a:r>
              <a:rPr lang="en-IE" sz="2400" dirty="0"/>
              <a:t>component. </a:t>
            </a:r>
          </a:p>
        </p:txBody>
      </p:sp>
      <p:sp>
        <p:nvSpPr>
          <p:cNvPr id="9" name="Donut 8"/>
          <p:cNvSpPr/>
          <p:nvPr/>
        </p:nvSpPr>
        <p:spPr>
          <a:xfrm flipV="1">
            <a:off x="6329394" y="5257799"/>
            <a:ext cx="909605" cy="304800"/>
          </a:xfrm>
          <a:prstGeom prst="donut">
            <a:avLst>
              <a:gd name="adj" fmla="val 1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9558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7148-30D9-4D63-A127-B8682EEEBAA8}"/>
              </a:ext>
            </a:extLst>
          </p:cNvPr>
          <p:cNvSpPr>
            <a:spLocks noGrp="1"/>
          </p:cNvSpPr>
          <p:nvPr>
            <p:ph type="title"/>
          </p:nvPr>
        </p:nvSpPr>
        <p:spPr>
          <a:xfrm>
            <a:off x="1981200" y="274638"/>
            <a:ext cx="8686800" cy="1143000"/>
          </a:xfrm>
        </p:spPr>
        <p:txBody>
          <a:bodyPr>
            <a:normAutofit fontScale="90000"/>
          </a:bodyPr>
          <a:lstStyle/>
          <a:p>
            <a:r>
              <a:rPr lang="en-IE" dirty="0"/>
              <a:t>Adding a component to the </a:t>
            </a:r>
            <a:r>
              <a:rPr lang="en-IE" b="1"/>
              <a:t>lib folder -</a:t>
            </a:r>
            <a:r>
              <a:rPr lang="en-IE"/>
              <a:t>1</a:t>
            </a:r>
            <a:endParaRPr lang="en-IE" b="1" dirty="0"/>
          </a:p>
        </p:txBody>
      </p:sp>
      <p:pic>
        <p:nvPicPr>
          <p:cNvPr id="4" name="Picture 3">
            <a:extLst>
              <a:ext uri="{FF2B5EF4-FFF2-40B4-BE49-F238E27FC236}">
                <a16:creationId xmlns:a16="http://schemas.microsoft.com/office/drawing/2014/main" id="{AC3C84F2-BE18-4DC3-9D1D-67CE41B1B5F8}"/>
              </a:ext>
            </a:extLst>
          </p:cNvPr>
          <p:cNvPicPr>
            <a:picLocks noChangeAspect="1"/>
          </p:cNvPicPr>
          <p:nvPr/>
        </p:nvPicPr>
        <p:blipFill rotWithShape="1">
          <a:blip r:embed="rId2"/>
          <a:srcRect r="48333" b="12667"/>
          <a:stretch/>
        </p:blipFill>
        <p:spPr>
          <a:xfrm>
            <a:off x="5791200" y="1676400"/>
            <a:ext cx="4724400" cy="49911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694F5FFB-AE91-4B8E-A0E1-0124BB2F25E7}"/>
              </a:ext>
            </a:extLst>
          </p:cNvPr>
          <p:cNvSpPr/>
          <p:nvPr/>
        </p:nvSpPr>
        <p:spPr>
          <a:xfrm>
            <a:off x="1143000" y="3352800"/>
            <a:ext cx="3668751" cy="2308324"/>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a:t/>
            </a:r>
            <a:br>
              <a:rPr lang="en-IE" sz="2400" dirty="0"/>
            </a:br>
            <a:r>
              <a:rPr lang="en-IE" sz="2400" dirty="0"/>
              <a:t>On the ShopV5.0 project…</a:t>
            </a:r>
          </a:p>
          <a:p>
            <a:pPr algn="ctr"/>
            <a:r>
              <a:rPr lang="en-IE" sz="2400" dirty="0"/>
              <a:t> right click  </a:t>
            </a:r>
          </a:p>
          <a:p>
            <a:pPr algn="ctr"/>
            <a:r>
              <a:rPr lang="en-IE" sz="2400" dirty="0"/>
              <a:t>select “</a:t>
            </a:r>
            <a:r>
              <a:rPr lang="en-IE" sz="2400" b="1" dirty="0"/>
              <a:t>New</a:t>
            </a:r>
            <a:r>
              <a:rPr lang="en-IE" sz="2400" dirty="0"/>
              <a:t>” </a:t>
            </a:r>
          </a:p>
          <a:p>
            <a:pPr algn="ctr"/>
            <a:r>
              <a:rPr lang="en-IE" sz="2400" dirty="0"/>
              <a:t>then “</a:t>
            </a:r>
            <a:r>
              <a:rPr lang="en-IE" sz="2400" b="1" dirty="0"/>
              <a:t>Directory</a:t>
            </a:r>
            <a:r>
              <a:rPr lang="en-IE" sz="2400" dirty="0"/>
              <a:t>”.</a:t>
            </a:r>
            <a:br>
              <a:rPr lang="en-IE" sz="2400" dirty="0"/>
            </a:br>
            <a:endParaRPr lang="en-IE" sz="2400" dirty="0"/>
          </a:p>
        </p:txBody>
      </p:sp>
      <p:cxnSp>
        <p:nvCxnSpPr>
          <p:cNvPr id="6" name="Straight Arrow Connector 5"/>
          <p:cNvCxnSpPr>
            <a:cxnSpLocks/>
            <a:stCxn id="5" idx="0"/>
            <a:endCxn id="10" idx="2"/>
          </p:cNvCxnSpPr>
          <p:nvPr/>
        </p:nvCxnSpPr>
        <p:spPr>
          <a:xfrm flipV="1">
            <a:off x="2977376" y="2382278"/>
            <a:ext cx="2623324" cy="9705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Donut 7"/>
          <p:cNvSpPr/>
          <p:nvPr/>
        </p:nvSpPr>
        <p:spPr>
          <a:xfrm flipV="1">
            <a:off x="8305800" y="2789238"/>
            <a:ext cx="1905000" cy="258762"/>
          </a:xfrm>
          <a:prstGeom prst="donut">
            <a:avLst>
              <a:gd name="adj" fmla="val 1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Donut 8"/>
          <p:cNvSpPr/>
          <p:nvPr/>
        </p:nvSpPr>
        <p:spPr>
          <a:xfrm flipV="1">
            <a:off x="6591300" y="2385220"/>
            <a:ext cx="838200" cy="176769"/>
          </a:xfrm>
          <a:prstGeom prst="donut">
            <a:avLst>
              <a:gd name="adj" fmla="val 1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Donut 9"/>
          <p:cNvSpPr/>
          <p:nvPr/>
        </p:nvSpPr>
        <p:spPr>
          <a:xfrm flipV="1">
            <a:off x="5600700" y="2286001"/>
            <a:ext cx="1066800" cy="192555"/>
          </a:xfrm>
          <a:prstGeom prst="donut">
            <a:avLst>
              <a:gd name="adj" fmla="val 1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298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7148-30D9-4D63-A127-B8682EEEBAA8}"/>
              </a:ext>
            </a:extLst>
          </p:cNvPr>
          <p:cNvSpPr>
            <a:spLocks noGrp="1"/>
          </p:cNvSpPr>
          <p:nvPr>
            <p:ph type="title"/>
          </p:nvPr>
        </p:nvSpPr>
        <p:spPr>
          <a:xfrm>
            <a:off x="1981200" y="274638"/>
            <a:ext cx="8686800" cy="1143000"/>
          </a:xfrm>
        </p:spPr>
        <p:txBody>
          <a:bodyPr>
            <a:normAutofit fontScale="90000"/>
          </a:bodyPr>
          <a:lstStyle/>
          <a:p>
            <a:r>
              <a:rPr lang="en-IE" dirty="0"/>
              <a:t>Adding a component to the </a:t>
            </a:r>
            <a:r>
              <a:rPr lang="en-IE" b="1" dirty="0"/>
              <a:t>lib folder </a:t>
            </a:r>
            <a:r>
              <a:rPr lang="en-IE" dirty="0"/>
              <a:t>- 2</a:t>
            </a:r>
          </a:p>
        </p:txBody>
      </p:sp>
      <p:sp>
        <p:nvSpPr>
          <p:cNvPr id="5" name="Rectangle 4">
            <a:extLst>
              <a:ext uri="{FF2B5EF4-FFF2-40B4-BE49-F238E27FC236}">
                <a16:creationId xmlns:a16="http://schemas.microsoft.com/office/drawing/2014/main" id="{694F5FFB-AE91-4B8E-A0E1-0124BB2F25E7}"/>
              </a:ext>
            </a:extLst>
          </p:cNvPr>
          <p:cNvSpPr/>
          <p:nvPr/>
        </p:nvSpPr>
        <p:spPr>
          <a:xfrm>
            <a:off x="6858000" y="2022902"/>
            <a:ext cx="2667000" cy="830997"/>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a:t>Call the new directory “lib”.</a:t>
            </a:r>
          </a:p>
        </p:txBody>
      </p:sp>
      <p:pic>
        <p:nvPicPr>
          <p:cNvPr id="3" name="Picture 2">
            <a:extLst>
              <a:ext uri="{FF2B5EF4-FFF2-40B4-BE49-F238E27FC236}">
                <a16:creationId xmlns:a16="http://schemas.microsoft.com/office/drawing/2014/main" id="{3374F5A9-5DEF-454F-AD1B-B85712D59A5D}"/>
              </a:ext>
            </a:extLst>
          </p:cNvPr>
          <p:cNvPicPr>
            <a:picLocks noChangeAspect="1"/>
          </p:cNvPicPr>
          <p:nvPr/>
        </p:nvPicPr>
        <p:blipFill>
          <a:blip r:embed="rId2"/>
          <a:stretch>
            <a:fillRect/>
          </a:stretch>
        </p:blipFill>
        <p:spPr>
          <a:xfrm>
            <a:off x="2057400" y="1750219"/>
            <a:ext cx="4434944" cy="137636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2FAE64C-CB7E-46CA-9589-B5390D132FB1}"/>
              </a:ext>
            </a:extLst>
          </p:cNvPr>
          <p:cNvPicPr>
            <a:picLocks noChangeAspect="1"/>
          </p:cNvPicPr>
          <p:nvPr/>
        </p:nvPicPr>
        <p:blipFill>
          <a:blip r:embed="rId3"/>
          <a:stretch>
            <a:fillRect/>
          </a:stretch>
        </p:blipFill>
        <p:spPr>
          <a:xfrm>
            <a:off x="6586538" y="3810000"/>
            <a:ext cx="3286125" cy="2438400"/>
          </a:xfrm>
          <a:prstGeom prst="rect">
            <a:avLst/>
          </a:prstGeom>
          <a:ln>
            <a:noFill/>
          </a:ln>
          <a:effectLst>
            <a:outerShdw blurRad="292100" dist="139700" dir="2700000" algn="tl" rotWithShape="0">
              <a:srgbClr val="333333">
                <a:alpha val="65000"/>
              </a:srgbClr>
            </a:outerShdw>
          </a:effectLst>
        </p:spPr>
      </p:pic>
      <p:sp>
        <p:nvSpPr>
          <p:cNvPr id="7" name="Arrow: Down 6">
            <a:extLst>
              <a:ext uri="{FF2B5EF4-FFF2-40B4-BE49-F238E27FC236}">
                <a16:creationId xmlns:a16="http://schemas.microsoft.com/office/drawing/2014/main" id="{2AA4783F-1CCB-44A1-94F0-AA89EB71B6FE}"/>
              </a:ext>
            </a:extLst>
          </p:cNvPr>
          <p:cNvSpPr/>
          <p:nvPr/>
        </p:nvSpPr>
        <p:spPr>
          <a:xfrm>
            <a:off x="7924800" y="2971800"/>
            <a:ext cx="609600" cy="685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E"/>
          </a:p>
        </p:txBody>
      </p:sp>
      <p:sp>
        <p:nvSpPr>
          <p:cNvPr id="8" name="Donut 7"/>
          <p:cNvSpPr/>
          <p:nvPr/>
        </p:nvSpPr>
        <p:spPr>
          <a:xfrm flipV="1">
            <a:off x="6400800" y="4613702"/>
            <a:ext cx="3581400" cy="339298"/>
          </a:xfrm>
          <a:prstGeom prst="donut">
            <a:avLst>
              <a:gd name="adj" fmla="val 1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47869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86625" y="1417638"/>
            <a:ext cx="4905375" cy="2847975"/>
          </a:xfrm>
          <a:prstGeom prst="rect">
            <a:avLst/>
          </a:prstGeom>
        </p:spPr>
      </p:pic>
      <p:sp>
        <p:nvSpPr>
          <p:cNvPr id="2" name="Title 1">
            <a:extLst>
              <a:ext uri="{FF2B5EF4-FFF2-40B4-BE49-F238E27FC236}">
                <a16:creationId xmlns:a16="http://schemas.microsoft.com/office/drawing/2014/main" id="{88067148-30D9-4D63-A127-B8682EEEBAA8}"/>
              </a:ext>
            </a:extLst>
          </p:cNvPr>
          <p:cNvSpPr>
            <a:spLocks noGrp="1"/>
          </p:cNvSpPr>
          <p:nvPr>
            <p:ph type="title"/>
          </p:nvPr>
        </p:nvSpPr>
        <p:spPr>
          <a:xfrm>
            <a:off x="1981200" y="274638"/>
            <a:ext cx="8610600" cy="1143000"/>
          </a:xfrm>
        </p:spPr>
        <p:txBody>
          <a:bodyPr>
            <a:normAutofit fontScale="90000"/>
          </a:bodyPr>
          <a:lstStyle/>
          <a:p>
            <a:r>
              <a:rPr lang="en-IE" dirty="0"/>
              <a:t>Adding a component to the </a:t>
            </a:r>
            <a:r>
              <a:rPr lang="en-IE" b="1" dirty="0"/>
              <a:t>lib folder </a:t>
            </a:r>
            <a:r>
              <a:rPr lang="en-IE" dirty="0"/>
              <a:t>- 3</a:t>
            </a:r>
          </a:p>
        </p:txBody>
      </p:sp>
      <p:sp>
        <p:nvSpPr>
          <p:cNvPr id="5" name="Rectangle 4">
            <a:extLst>
              <a:ext uri="{FF2B5EF4-FFF2-40B4-BE49-F238E27FC236}">
                <a16:creationId xmlns:a16="http://schemas.microsoft.com/office/drawing/2014/main" id="{694F5FFB-AE91-4B8E-A0E1-0124BB2F25E7}"/>
              </a:ext>
            </a:extLst>
          </p:cNvPr>
          <p:cNvSpPr/>
          <p:nvPr/>
        </p:nvSpPr>
        <p:spPr>
          <a:xfrm>
            <a:off x="3627125" y="2186970"/>
            <a:ext cx="2624063" cy="156966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IE" sz="2400" dirty="0"/>
              <a:t>Drag the </a:t>
            </a:r>
          </a:p>
          <a:p>
            <a:pPr algn="ctr"/>
            <a:r>
              <a:rPr lang="en-IE" sz="2400" b="1" dirty="0" smtClean="0"/>
              <a:t>xstream-1.4.20.jar</a:t>
            </a:r>
            <a:r>
              <a:rPr lang="en-IE" sz="2400" dirty="0" smtClean="0"/>
              <a:t> </a:t>
            </a:r>
            <a:endParaRPr lang="en-IE" sz="2400" dirty="0"/>
          </a:p>
          <a:p>
            <a:pPr algn="ctr"/>
            <a:r>
              <a:rPr lang="en-IE" sz="2400" dirty="0"/>
              <a:t>file into the lib folder.</a:t>
            </a:r>
          </a:p>
        </p:txBody>
      </p:sp>
      <p:sp>
        <p:nvSpPr>
          <p:cNvPr id="7" name="Arrow: Down 6">
            <a:extLst>
              <a:ext uri="{FF2B5EF4-FFF2-40B4-BE49-F238E27FC236}">
                <a16:creationId xmlns:a16="http://schemas.microsoft.com/office/drawing/2014/main" id="{08E23CE9-128F-48E4-A7F0-1FA8CA1522FE}"/>
              </a:ext>
            </a:extLst>
          </p:cNvPr>
          <p:cNvSpPr/>
          <p:nvPr/>
        </p:nvSpPr>
        <p:spPr>
          <a:xfrm rot="16200000">
            <a:off x="6324600" y="2324100"/>
            <a:ext cx="609600" cy="685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E"/>
          </a:p>
        </p:txBody>
      </p:sp>
      <p:sp>
        <p:nvSpPr>
          <p:cNvPr id="9" name="Donut 8"/>
          <p:cNvSpPr/>
          <p:nvPr/>
        </p:nvSpPr>
        <p:spPr>
          <a:xfrm flipV="1">
            <a:off x="8077200" y="3276600"/>
            <a:ext cx="2863337" cy="533399"/>
          </a:xfrm>
          <a:prstGeom prst="donut">
            <a:avLst>
              <a:gd name="adj" fmla="val 10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1" name="Picture 10">
            <a:extLst>
              <a:ext uri="{FF2B5EF4-FFF2-40B4-BE49-F238E27FC236}">
                <a16:creationId xmlns:a16="http://schemas.microsoft.com/office/drawing/2014/main" id="{04DC8B4A-48B1-4BE4-AFE9-A0059D110F02}"/>
              </a:ext>
            </a:extLst>
          </p:cNvPr>
          <p:cNvPicPr>
            <a:picLocks noChangeAspect="1"/>
          </p:cNvPicPr>
          <p:nvPr/>
        </p:nvPicPr>
        <p:blipFill>
          <a:blip r:embed="rId3"/>
          <a:stretch>
            <a:fillRect/>
          </a:stretch>
        </p:blipFill>
        <p:spPr>
          <a:xfrm>
            <a:off x="549531" y="1916473"/>
            <a:ext cx="2863337" cy="3025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673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5781</TotalTime>
  <Words>1220</Words>
  <Application>Microsoft Office PowerPoint</Application>
  <PresentationFormat>Widescreen</PresentationFormat>
  <Paragraphs>136</Paragraphs>
  <Slides>27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JetBrains Mono</vt:lpstr>
      <vt:lpstr>Wingdings</vt:lpstr>
      <vt:lpstr>Office Theme</vt:lpstr>
      <vt:lpstr>Persistence</vt:lpstr>
      <vt:lpstr>PowerPoint Presentation</vt:lpstr>
      <vt:lpstr>Our Shop App</vt:lpstr>
      <vt:lpstr>Shop V5.0 (using XML)</vt:lpstr>
      <vt:lpstr>Shop V5.0 (using XML) - STEPS</vt:lpstr>
      <vt:lpstr>Download the component</vt:lpstr>
      <vt:lpstr>Adding a component to the lib folder -1</vt:lpstr>
      <vt:lpstr>Adding a component to the lib folder - 2</vt:lpstr>
      <vt:lpstr>Adding a component to the lib folder - 3</vt:lpstr>
      <vt:lpstr>Adding the component to your build path - 1</vt:lpstr>
      <vt:lpstr>Adding the component to your build path - 2</vt:lpstr>
      <vt:lpstr>Adding the component to your build path - 3</vt:lpstr>
      <vt:lpstr>Adding the component to your build path - 4</vt:lpstr>
      <vt:lpstr>Shop V5.0 (using XML) - STEPS</vt:lpstr>
      <vt:lpstr>PowerPoint Presentation</vt:lpstr>
      <vt:lpstr>PowerPoint Presentation</vt:lpstr>
      <vt:lpstr>PowerPoint Presentation</vt:lpstr>
      <vt:lpstr>PowerPoint Presentation</vt:lpstr>
      <vt:lpstr>Shop V5.0 (using XML) - STEPS</vt:lpstr>
      <vt:lpstr>PowerPoint Presentation</vt:lpstr>
      <vt:lpstr>PowerPoint Presentation</vt:lpstr>
      <vt:lpstr>PowerPoint Presentation</vt:lpstr>
      <vt:lpstr>PowerPoint Presentation</vt:lpstr>
      <vt:lpstr>PowerPoint Presentation</vt:lpstr>
      <vt:lpstr>PowerPoint Presentation</vt:lpstr>
      <vt:lpstr>Self Study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and Retrieving  from XML files</dc:title>
  <dc:creator>Siobhan Drohan</dc:creator>
  <cp:lastModifiedBy>Siobhan Roche</cp:lastModifiedBy>
  <cp:revision>146</cp:revision>
  <cp:lastPrinted>2018-03-29T23:37:36Z</cp:lastPrinted>
  <dcterms:created xsi:type="dcterms:W3CDTF">2006-08-16T00:00:00Z</dcterms:created>
  <dcterms:modified xsi:type="dcterms:W3CDTF">2024-02-13T16:50:49Z</dcterms:modified>
</cp:coreProperties>
</file>